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  <p:sldMasterId id="2147483794" r:id="rId2"/>
  </p:sldMasterIdLst>
  <p:notesMasterIdLst>
    <p:notesMasterId r:id="rId26"/>
  </p:notesMasterIdLst>
  <p:sldIdLst>
    <p:sldId id="280" r:id="rId3"/>
    <p:sldId id="281" r:id="rId4"/>
    <p:sldId id="283" r:id="rId5"/>
    <p:sldId id="285" r:id="rId6"/>
    <p:sldId id="287" r:id="rId7"/>
    <p:sldId id="289" r:id="rId8"/>
    <p:sldId id="290" r:id="rId9"/>
    <p:sldId id="310" r:id="rId10"/>
    <p:sldId id="291" r:id="rId11"/>
    <p:sldId id="303" r:id="rId12"/>
    <p:sldId id="305" r:id="rId13"/>
    <p:sldId id="306" r:id="rId14"/>
    <p:sldId id="307" r:id="rId15"/>
    <p:sldId id="308" r:id="rId16"/>
    <p:sldId id="293" r:id="rId17"/>
    <p:sldId id="309" r:id="rId18"/>
    <p:sldId id="294" r:id="rId19"/>
    <p:sldId id="297" r:id="rId20"/>
    <p:sldId id="299" r:id="rId21"/>
    <p:sldId id="298" r:id="rId22"/>
    <p:sldId id="311" r:id="rId23"/>
    <p:sldId id="312" r:id="rId24"/>
    <p:sldId id="300" r:id="rId2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B8"/>
    <a:srgbClr val="25B5C9"/>
    <a:srgbClr val="24C2CA"/>
    <a:srgbClr val="29D1D9"/>
    <a:srgbClr val="C8581A"/>
    <a:srgbClr val="AC4200"/>
    <a:srgbClr val="314494"/>
    <a:srgbClr val="C14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70000">
                    <a:srgbClr val="E2751D"/>
                  </a:gs>
                  <a:gs pos="100000">
                    <a:srgbClr val="C56719"/>
                  </a:gs>
                </a:gsLst>
                <a:lin ang="13200000" scaled="1"/>
              </a:gradFill>
            </c:spPr>
          </c:dPt>
          <c:dPt>
            <c:idx val="1"/>
            <c:bubble3D val="0"/>
            <c:spPr>
              <a:solidFill>
                <a:srgbClr val="277D95"/>
              </a:solidFill>
            </c:spPr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Sheet1!$B$3:$B$4</c:f>
              <c:numCache>
                <c:formatCode>General</c:formatCode>
                <c:ptCount val="2"/>
                <c:pt idx="0">
                  <c:v>0.59244339491595999</c:v>
                </c:pt>
                <c:pt idx="1">
                  <c:v>0.40755660508403901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61823-58E2-4897-9FAB-FA0FE9F15E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3AA8E-F779-4829-9F44-4EA8A03F6435}">
      <dgm:prSet phldrT="[Text]" custT="1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8100000" scaled="1"/>
          <a:tileRect/>
        </a:gra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chemeClr val="bg2"/>
              </a:solidFill>
            </a:rPr>
            <a:t>Current Methods</a:t>
          </a:r>
          <a:endParaRPr lang="en-US" sz="1800" b="1" dirty="0">
            <a:solidFill>
              <a:schemeClr val="bg2"/>
            </a:solidFill>
          </a:endParaRPr>
        </a:p>
      </dgm:t>
    </dgm:pt>
    <dgm:pt modelId="{661204F4-8301-4102-A58D-1678857EDD9E}" type="parTrans" cxnId="{D49812EC-2206-42E6-9B3C-68B5B19ADF85}">
      <dgm:prSet/>
      <dgm:spPr/>
      <dgm:t>
        <a:bodyPr/>
        <a:lstStyle/>
        <a:p>
          <a:endParaRPr lang="en-US" sz="1600"/>
        </a:p>
      </dgm:t>
    </dgm:pt>
    <dgm:pt modelId="{34D63BDB-ED09-47DD-8A06-18262CBCB8B7}" type="sibTrans" cxnId="{D49812EC-2206-42E6-9B3C-68B5B19ADF85}">
      <dgm:prSet/>
      <dgm:spPr/>
      <dgm:t>
        <a:bodyPr/>
        <a:lstStyle/>
        <a:p>
          <a:endParaRPr lang="en-US" sz="1600"/>
        </a:p>
      </dgm:t>
    </dgm:pt>
    <dgm:pt modelId="{EA7DC670-DF76-44F8-91AF-B88815E4B8F3}">
      <dgm:prSet phldrT="[Text]" custT="1"/>
      <dgm:spPr>
        <a:gradFill flip="none" rotWithShape="1">
          <a:gsLst>
            <a:gs pos="1000">
              <a:srgbClr val="22A6B8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800" b="1" dirty="0" smtClean="0"/>
            <a:t>PeriCALM Checklist</a:t>
          </a:r>
          <a:endParaRPr lang="en-US" sz="1800" b="1" dirty="0"/>
        </a:p>
      </dgm:t>
    </dgm:pt>
    <dgm:pt modelId="{32C8C935-6D46-44EA-B531-9339C093655A}" type="parTrans" cxnId="{3B5F67F3-9C34-4D06-BBD3-203419DAF6A8}">
      <dgm:prSet/>
      <dgm:spPr/>
      <dgm:t>
        <a:bodyPr/>
        <a:lstStyle/>
        <a:p>
          <a:endParaRPr lang="en-US" sz="1600"/>
        </a:p>
      </dgm:t>
    </dgm:pt>
    <dgm:pt modelId="{2E1FED9A-12ED-46B4-B0FA-9E22257297F5}" type="sibTrans" cxnId="{3B5F67F3-9C34-4D06-BBD3-203419DAF6A8}">
      <dgm:prSet/>
      <dgm:spPr/>
      <dgm:t>
        <a:bodyPr/>
        <a:lstStyle/>
        <a:p>
          <a:endParaRPr lang="en-US" sz="1600"/>
        </a:p>
      </dgm:t>
    </dgm:pt>
    <dgm:pt modelId="{E714E11A-4994-40CC-9B9C-36B156755A7D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en-US" sz="1400" b="1" dirty="0" smtClean="0">
              <a:latin typeface="+mn-lt"/>
              <a:cs typeface="Arial" panose="020B0604020202020204" pitchFamily="34" charset="0"/>
            </a:rPr>
            <a:t>Objective, fact-based automated</a:t>
          </a:r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311AF0E4-A5F5-4C67-951D-F9AEB1997633}" type="parTrans" cxnId="{7FE629F9-47EE-4D7E-BF71-34FC7FC24D40}">
      <dgm:prSet/>
      <dgm:spPr/>
      <dgm:t>
        <a:bodyPr/>
        <a:lstStyle/>
        <a:p>
          <a:endParaRPr lang="en-US" sz="1600"/>
        </a:p>
      </dgm:t>
    </dgm:pt>
    <dgm:pt modelId="{4559BAB3-FBB6-4F43-9919-B47AEB2C08EA}" type="sibTrans" cxnId="{7FE629F9-47EE-4D7E-BF71-34FC7FC24D40}">
      <dgm:prSet/>
      <dgm:spPr/>
      <dgm:t>
        <a:bodyPr/>
        <a:lstStyle/>
        <a:p>
          <a:endParaRPr lang="en-US" sz="1600"/>
        </a:p>
      </dgm:t>
    </dgm:pt>
    <dgm:pt modelId="{D0EC23D8-6338-44B4-B5EF-2E65FB34DEAE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n-US" sz="2000" dirty="0"/>
        </a:p>
      </dgm:t>
    </dgm:pt>
    <dgm:pt modelId="{B555CF2B-6DE3-4106-9C75-CF80370FEF48}" type="parTrans" cxnId="{4E9E1182-7BF3-4C5A-8CE6-B9D0F30B50F0}">
      <dgm:prSet/>
      <dgm:spPr/>
      <dgm:t>
        <a:bodyPr/>
        <a:lstStyle/>
        <a:p>
          <a:endParaRPr lang="en-US" sz="1600"/>
        </a:p>
      </dgm:t>
    </dgm:pt>
    <dgm:pt modelId="{941AF2C6-80C5-4EDE-9D07-5D18002A101B}" type="sibTrans" cxnId="{4E9E1182-7BF3-4C5A-8CE6-B9D0F30B50F0}">
      <dgm:prSet/>
      <dgm:spPr/>
      <dgm:t>
        <a:bodyPr/>
        <a:lstStyle/>
        <a:p>
          <a:endParaRPr lang="en-US" sz="1600"/>
        </a:p>
      </dgm:t>
    </dgm:pt>
    <dgm:pt modelId="{29048132-AAD8-429E-9600-C5C17A32A0C3}">
      <dgm:prSet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r>
            <a:rPr lang="en-US" sz="1400" b="1" dirty="0" smtClean="0"/>
            <a:t>Resistant to remedial education</a:t>
          </a:r>
        </a:p>
      </dgm:t>
    </dgm:pt>
    <dgm:pt modelId="{100F22CA-00DB-42A4-856D-1588FD5B8881}" type="parTrans" cxnId="{AB55EE50-7289-4F21-95DB-F82FABE4380F}">
      <dgm:prSet/>
      <dgm:spPr/>
      <dgm:t>
        <a:bodyPr/>
        <a:lstStyle/>
        <a:p>
          <a:endParaRPr lang="en-US" sz="1600"/>
        </a:p>
      </dgm:t>
    </dgm:pt>
    <dgm:pt modelId="{3765EA6A-D4D8-44D0-BCB3-565B9335B39C}" type="sibTrans" cxnId="{AB55EE50-7289-4F21-95DB-F82FABE4380F}">
      <dgm:prSet/>
      <dgm:spPr/>
      <dgm:t>
        <a:bodyPr/>
        <a:lstStyle/>
        <a:p>
          <a:endParaRPr lang="en-US" sz="1600"/>
        </a:p>
      </dgm:t>
    </dgm:pt>
    <dgm:pt modelId="{F9442D7E-9473-4802-ACD8-57BA5904AC5B}">
      <dgm:prSet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r>
            <a:rPr lang="en-US" sz="1400" b="1" dirty="0" smtClean="0"/>
            <a:t>Error can have high consequences   </a:t>
          </a:r>
          <a:endParaRPr lang="en-US" sz="1400" b="1" dirty="0"/>
        </a:p>
      </dgm:t>
    </dgm:pt>
    <dgm:pt modelId="{F4A3097F-D86B-47B8-866F-029A573D8684}" type="parTrans" cxnId="{AE406D2B-55A5-4CB0-A872-372B28155A16}">
      <dgm:prSet/>
      <dgm:spPr/>
      <dgm:t>
        <a:bodyPr/>
        <a:lstStyle/>
        <a:p>
          <a:endParaRPr lang="en-US" sz="1600"/>
        </a:p>
      </dgm:t>
    </dgm:pt>
    <dgm:pt modelId="{4CE75E8A-2E19-49E9-BC5B-3A8D072FE1F4}" type="sibTrans" cxnId="{AE406D2B-55A5-4CB0-A872-372B28155A16}">
      <dgm:prSet/>
      <dgm:spPr/>
      <dgm:t>
        <a:bodyPr/>
        <a:lstStyle/>
        <a:p>
          <a:endParaRPr lang="en-US" sz="1600"/>
        </a:p>
      </dgm:t>
    </dgm:pt>
    <dgm:pt modelId="{18C7AD0D-B59E-4148-A30F-22C361987B2C}">
      <dgm:prSet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en-US" sz="1400" b="1" dirty="0" smtClean="0">
              <a:latin typeface="+mn-lt"/>
              <a:cs typeface="Arial" panose="020B0604020202020204" pitchFamily="34" charset="0"/>
            </a:rPr>
            <a:t>Promotes standardization  and efficiency  </a:t>
          </a:r>
        </a:p>
      </dgm:t>
    </dgm:pt>
    <dgm:pt modelId="{43F9C734-8435-4B57-BF82-A50229689926}" type="parTrans" cxnId="{376B3DA4-CDD6-40BF-BFD7-5D476F4D0E36}">
      <dgm:prSet/>
      <dgm:spPr/>
      <dgm:t>
        <a:bodyPr/>
        <a:lstStyle/>
        <a:p>
          <a:endParaRPr lang="en-US" sz="1600"/>
        </a:p>
      </dgm:t>
    </dgm:pt>
    <dgm:pt modelId="{DA1BD6A3-ED28-4464-BEDF-A1C69D580F24}" type="sibTrans" cxnId="{376B3DA4-CDD6-40BF-BFD7-5D476F4D0E36}">
      <dgm:prSet/>
      <dgm:spPr/>
      <dgm:t>
        <a:bodyPr/>
        <a:lstStyle/>
        <a:p>
          <a:endParaRPr lang="en-US" sz="1600"/>
        </a:p>
      </dgm:t>
    </dgm:pt>
    <dgm:pt modelId="{5B21C8DC-627D-4D66-BC18-220B9BA6C9FC}">
      <dgm:prSet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en-US" sz="1400" b="1" dirty="0" smtClean="0">
              <a:latin typeface="+mn-lt"/>
              <a:cs typeface="Arial" panose="020B0604020202020204" pitchFamily="34" charset="0"/>
            </a:rPr>
            <a:t>Demonstrable  results </a:t>
          </a:r>
        </a:p>
      </dgm:t>
    </dgm:pt>
    <dgm:pt modelId="{2941530D-A325-4DAB-8005-4E1E47B2CFA9}" type="parTrans" cxnId="{56915E0F-2787-4783-89CA-23A52C69BF2B}">
      <dgm:prSet/>
      <dgm:spPr/>
      <dgm:t>
        <a:bodyPr/>
        <a:lstStyle/>
        <a:p>
          <a:endParaRPr lang="en-US" sz="1600"/>
        </a:p>
      </dgm:t>
    </dgm:pt>
    <dgm:pt modelId="{8538D939-9804-4D3D-8E91-B3FBA702AACD}" type="sibTrans" cxnId="{56915E0F-2787-4783-89CA-23A52C69BF2B}">
      <dgm:prSet/>
      <dgm:spPr/>
      <dgm:t>
        <a:bodyPr/>
        <a:lstStyle/>
        <a:p>
          <a:endParaRPr lang="en-US" sz="1600"/>
        </a:p>
      </dgm:t>
    </dgm:pt>
    <dgm:pt modelId="{1BFB7FED-CFC9-46E9-ABA3-80AF64AB4EB1}">
      <dgm:prSet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n-US" sz="1400" b="1" dirty="0" smtClean="0"/>
        </a:p>
      </dgm:t>
    </dgm:pt>
    <dgm:pt modelId="{6D80C42D-DC0B-4240-99A6-15CFDF4B28F6}" type="parTrans" cxnId="{DA197182-F83F-49A6-B4FF-4BF77285AB08}">
      <dgm:prSet/>
      <dgm:spPr/>
      <dgm:t>
        <a:bodyPr/>
        <a:lstStyle/>
        <a:p>
          <a:endParaRPr lang="en-US" sz="1600"/>
        </a:p>
      </dgm:t>
    </dgm:pt>
    <dgm:pt modelId="{91E5DBCA-C935-4271-B557-C4EADD1E72E0}" type="sibTrans" cxnId="{DA197182-F83F-49A6-B4FF-4BF77285AB08}">
      <dgm:prSet/>
      <dgm:spPr/>
      <dgm:t>
        <a:bodyPr/>
        <a:lstStyle/>
        <a:p>
          <a:endParaRPr lang="en-US" sz="1600"/>
        </a:p>
      </dgm:t>
    </dgm:pt>
    <dgm:pt modelId="{E3BD7AD4-C7D8-4337-B8D0-626C4179D942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A10570C6-41C0-4E69-B40F-F8A9E8FD8A18}" type="parTrans" cxnId="{681D5835-2D67-4654-B13D-F10DC39E370C}">
      <dgm:prSet/>
      <dgm:spPr/>
      <dgm:t>
        <a:bodyPr/>
        <a:lstStyle/>
        <a:p>
          <a:endParaRPr lang="en-US" sz="1600"/>
        </a:p>
      </dgm:t>
    </dgm:pt>
    <dgm:pt modelId="{0A423073-7722-4CC5-8553-13055682AEF6}" type="sibTrans" cxnId="{681D5835-2D67-4654-B13D-F10DC39E370C}">
      <dgm:prSet/>
      <dgm:spPr/>
      <dgm:t>
        <a:bodyPr/>
        <a:lstStyle/>
        <a:p>
          <a:endParaRPr lang="en-US" sz="1600"/>
        </a:p>
      </dgm:t>
    </dgm:pt>
    <dgm:pt modelId="{D9BD2F7D-EF5B-4C7A-A168-9BC44F799755}">
      <dgm:prSet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100" b="1" dirty="0" smtClean="0">
            <a:latin typeface="+mn-lt"/>
            <a:cs typeface="Arial" panose="020B0604020202020204" pitchFamily="34" charset="0"/>
          </a:endParaRPr>
        </a:p>
      </dgm:t>
    </dgm:pt>
    <dgm:pt modelId="{F93790BC-9D5B-4753-90D3-2A5C87C64D6B}" type="parTrans" cxnId="{DCC73452-6C13-4242-B54C-42A22AF064B7}">
      <dgm:prSet/>
      <dgm:spPr/>
      <dgm:t>
        <a:bodyPr/>
        <a:lstStyle/>
        <a:p>
          <a:endParaRPr lang="en-US" sz="1600"/>
        </a:p>
      </dgm:t>
    </dgm:pt>
    <dgm:pt modelId="{5B7C2BA1-E2D3-48B9-8640-CF8199FC3A2E}" type="sibTrans" cxnId="{DCC73452-6C13-4242-B54C-42A22AF064B7}">
      <dgm:prSet/>
      <dgm:spPr/>
      <dgm:t>
        <a:bodyPr/>
        <a:lstStyle/>
        <a:p>
          <a:endParaRPr lang="en-US" sz="1600"/>
        </a:p>
      </dgm:t>
    </dgm:pt>
    <dgm:pt modelId="{C52390AD-38FB-4665-B142-61C39171DFB4}">
      <dgm:prSet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400" b="1" dirty="0" smtClean="0">
            <a:latin typeface="+mn-lt"/>
            <a:cs typeface="Arial" panose="020B0604020202020204" pitchFamily="34" charset="0"/>
          </a:endParaRPr>
        </a:p>
      </dgm:t>
    </dgm:pt>
    <dgm:pt modelId="{B7BC7282-7E34-443B-ACF3-72EEA1711FB1}" type="parTrans" cxnId="{1029248C-FD41-4393-BEFA-89E3102091A3}">
      <dgm:prSet/>
      <dgm:spPr/>
      <dgm:t>
        <a:bodyPr/>
        <a:lstStyle/>
        <a:p>
          <a:endParaRPr lang="en-US" sz="1600"/>
        </a:p>
      </dgm:t>
    </dgm:pt>
    <dgm:pt modelId="{533C80FC-150C-4398-8827-DB14686D6155}" type="sibTrans" cxnId="{1029248C-FD41-4393-BEFA-89E3102091A3}">
      <dgm:prSet/>
      <dgm:spPr/>
      <dgm:t>
        <a:bodyPr/>
        <a:lstStyle/>
        <a:p>
          <a:endParaRPr lang="en-US" sz="1600"/>
        </a:p>
      </dgm:t>
    </dgm:pt>
    <dgm:pt modelId="{93557993-2453-4A73-BABC-F3FCAC6BC3A5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r>
            <a:rPr lang="en-US" sz="1400" b="1" dirty="0" smtClean="0"/>
            <a:t>Subjective assessments</a:t>
          </a:r>
          <a:endParaRPr lang="en-US" sz="1400" b="1" dirty="0"/>
        </a:p>
      </dgm:t>
    </dgm:pt>
    <dgm:pt modelId="{A941D9C8-EB41-416A-971A-162AECA8BFA0}" type="parTrans" cxnId="{CBA52C48-D7C6-4233-B32E-AD8489F2E14E}">
      <dgm:prSet/>
      <dgm:spPr/>
      <dgm:t>
        <a:bodyPr/>
        <a:lstStyle/>
        <a:p>
          <a:endParaRPr lang="en-US"/>
        </a:p>
      </dgm:t>
    </dgm:pt>
    <dgm:pt modelId="{C1F768E8-2055-4A34-8722-2F5E9EC13E97}" type="sibTrans" cxnId="{CBA52C48-D7C6-4233-B32E-AD8489F2E14E}">
      <dgm:prSet/>
      <dgm:spPr/>
      <dgm:t>
        <a:bodyPr/>
        <a:lstStyle/>
        <a:p>
          <a:endParaRPr lang="en-US"/>
        </a:p>
      </dgm:t>
    </dgm:pt>
    <dgm:pt modelId="{05FD9A4A-07F0-4C12-913C-E8F124BBA584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r>
            <a:rPr lang="en-US" sz="1400" b="1" dirty="0" smtClean="0"/>
            <a:t>Prone to human error</a:t>
          </a:r>
          <a:endParaRPr lang="en-US" sz="1400" b="1" dirty="0"/>
        </a:p>
      </dgm:t>
    </dgm:pt>
    <dgm:pt modelId="{C2ACF5C2-302D-4D4F-9665-EEB4A31F2DB7}" type="parTrans" cxnId="{746A2898-34C9-4FF9-A216-CA5C2668B2A2}">
      <dgm:prSet/>
      <dgm:spPr/>
      <dgm:t>
        <a:bodyPr/>
        <a:lstStyle/>
        <a:p>
          <a:endParaRPr lang="en-US"/>
        </a:p>
      </dgm:t>
    </dgm:pt>
    <dgm:pt modelId="{BE6C9E6F-9140-461D-8C9F-9240C92817C3}" type="sibTrans" cxnId="{746A2898-34C9-4FF9-A216-CA5C2668B2A2}">
      <dgm:prSet/>
      <dgm:spPr/>
      <dgm:t>
        <a:bodyPr/>
        <a:lstStyle/>
        <a:p>
          <a:endParaRPr lang="en-US"/>
        </a:p>
      </dgm:t>
    </dgm:pt>
    <dgm:pt modelId="{92B6490C-944F-4594-9F8C-1331894DF1C0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en-US" sz="1400" b="1" dirty="0" smtClean="0">
              <a:latin typeface="+mn-lt"/>
              <a:cs typeface="Arial" panose="020B0604020202020204" pitchFamily="34" charset="0"/>
            </a:rPr>
            <a:t>Relentlessly vigilant</a:t>
          </a:r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E7787BE0-6551-44A8-8311-A15F77B9EDAA}" type="parTrans" cxnId="{BF614607-7E96-4206-8118-BFCEE2DD42C0}">
      <dgm:prSet/>
      <dgm:spPr/>
      <dgm:t>
        <a:bodyPr/>
        <a:lstStyle/>
        <a:p>
          <a:endParaRPr lang="en-US"/>
        </a:p>
      </dgm:t>
    </dgm:pt>
    <dgm:pt modelId="{CCA5662C-4A80-466F-A2D2-8ED6C34463C2}" type="sibTrans" cxnId="{BF614607-7E96-4206-8118-BFCEE2DD42C0}">
      <dgm:prSet/>
      <dgm:spPr/>
      <dgm:t>
        <a:bodyPr/>
        <a:lstStyle/>
        <a:p>
          <a:endParaRPr lang="en-US"/>
        </a:p>
      </dgm:t>
    </dgm:pt>
    <dgm:pt modelId="{41375C5C-48C4-4B77-B5C6-E47BAFFB5686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F842891E-9FD6-4B94-A913-232FEA3A2035}" type="parTrans" cxnId="{62FBE624-A3C7-47EC-9778-67C4C760ED73}">
      <dgm:prSet/>
      <dgm:spPr/>
      <dgm:t>
        <a:bodyPr/>
        <a:lstStyle/>
        <a:p>
          <a:endParaRPr lang="en-US"/>
        </a:p>
      </dgm:t>
    </dgm:pt>
    <dgm:pt modelId="{B6B25837-4AF1-4E15-91E8-FB8ECC00AF3C}" type="sibTrans" cxnId="{62FBE624-A3C7-47EC-9778-67C4C760ED73}">
      <dgm:prSet/>
      <dgm:spPr/>
      <dgm:t>
        <a:bodyPr/>
        <a:lstStyle/>
        <a:p>
          <a:endParaRPr lang="en-US"/>
        </a:p>
      </dgm:t>
    </dgm:pt>
    <dgm:pt modelId="{5686F35F-47E7-483D-8011-AEB6FDE1AF44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n-US" sz="1400" b="1" dirty="0"/>
        </a:p>
      </dgm:t>
    </dgm:pt>
    <dgm:pt modelId="{C8959435-5786-43B4-A268-E9367184BB7E}" type="parTrans" cxnId="{E72EA022-7D3F-406B-BA70-04E3C726E2FF}">
      <dgm:prSet/>
      <dgm:spPr/>
      <dgm:t>
        <a:bodyPr/>
        <a:lstStyle/>
        <a:p>
          <a:endParaRPr lang="en-US"/>
        </a:p>
      </dgm:t>
    </dgm:pt>
    <dgm:pt modelId="{06E1C193-EB79-40A2-83D3-51242DFE777F}" type="sibTrans" cxnId="{E72EA022-7D3F-406B-BA70-04E3C726E2FF}">
      <dgm:prSet/>
      <dgm:spPr/>
      <dgm:t>
        <a:bodyPr/>
        <a:lstStyle/>
        <a:p>
          <a:endParaRPr lang="en-US"/>
        </a:p>
      </dgm:t>
    </dgm:pt>
    <dgm:pt modelId="{67842E49-9261-425B-A1BC-8098F93F5504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en-US" sz="1400" b="1" dirty="0" smtClean="0">
              <a:latin typeface="+mn-lt"/>
              <a:cs typeface="Arial" panose="020B0604020202020204" pitchFamily="34" charset="0"/>
            </a:rPr>
            <a:t>Intuitive displays </a:t>
          </a:r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816C4E3B-B706-4067-83C5-B02861510641}" type="parTrans" cxnId="{26F0914D-3242-4CF8-AFC7-F103544CB18B}">
      <dgm:prSet/>
      <dgm:spPr/>
      <dgm:t>
        <a:bodyPr/>
        <a:lstStyle/>
        <a:p>
          <a:endParaRPr lang="en-US"/>
        </a:p>
      </dgm:t>
    </dgm:pt>
    <dgm:pt modelId="{00D438D6-DDF3-41A8-B621-06A39E0F0992}" type="sibTrans" cxnId="{26F0914D-3242-4CF8-AFC7-F103544CB18B}">
      <dgm:prSet/>
      <dgm:spPr/>
      <dgm:t>
        <a:bodyPr/>
        <a:lstStyle/>
        <a:p>
          <a:endParaRPr lang="en-US"/>
        </a:p>
      </dgm:t>
    </dgm:pt>
    <dgm:pt modelId="{39849903-E4BC-46BC-9F64-BD81E511666F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A727B121-0E93-4EB8-BDD3-61CAF6A437EC}" type="parTrans" cxnId="{0861F865-DFB4-43F4-A613-89364FD7C6CA}">
      <dgm:prSet/>
      <dgm:spPr/>
      <dgm:t>
        <a:bodyPr/>
        <a:lstStyle/>
        <a:p>
          <a:endParaRPr lang="en-US"/>
        </a:p>
      </dgm:t>
    </dgm:pt>
    <dgm:pt modelId="{1FC7BE2E-2307-45E4-BB45-0DC3C6B5BA65}" type="sibTrans" cxnId="{0861F865-DFB4-43F4-A613-89364FD7C6CA}">
      <dgm:prSet/>
      <dgm:spPr/>
      <dgm:t>
        <a:bodyPr/>
        <a:lstStyle/>
        <a:p>
          <a:endParaRPr lang="en-US"/>
        </a:p>
      </dgm:t>
    </dgm:pt>
    <dgm:pt modelId="{FA586FDA-6F81-4FDB-9ECA-2244AE2EA227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n-US" sz="1400" b="1" dirty="0"/>
        </a:p>
      </dgm:t>
    </dgm:pt>
    <dgm:pt modelId="{ED61F58F-5984-478A-BDEE-7BAB67751791}" type="parTrans" cxnId="{7B9CEA35-6012-4EDB-B1DD-36001B34E889}">
      <dgm:prSet/>
      <dgm:spPr/>
      <dgm:t>
        <a:bodyPr/>
        <a:lstStyle/>
        <a:p>
          <a:endParaRPr lang="en-US"/>
        </a:p>
      </dgm:t>
    </dgm:pt>
    <dgm:pt modelId="{26267533-4B88-411C-8C6C-23AC36DCF6C4}" type="sibTrans" cxnId="{7B9CEA35-6012-4EDB-B1DD-36001B34E889}">
      <dgm:prSet/>
      <dgm:spPr/>
      <dgm:t>
        <a:bodyPr/>
        <a:lstStyle/>
        <a:p>
          <a:endParaRPr lang="en-US"/>
        </a:p>
      </dgm:t>
    </dgm:pt>
    <dgm:pt modelId="{828239E1-A434-44CA-A264-61A135457CB0}">
      <dgm:prSet phldrT="[Text]" custT="1"/>
      <dgm:spPr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</dgm:spPr>
      <dgm:t>
        <a:bodyPr/>
        <a:lstStyle/>
        <a:p>
          <a:endParaRPr lang="en-US" sz="1400" b="1" dirty="0"/>
        </a:p>
      </dgm:t>
    </dgm:pt>
    <dgm:pt modelId="{750EB14B-7EF3-4E88-BDE0-8382AB70A485}" type="parTrans" cxnId="{237AD0FA-3188-4429-B1AE-5B8026F281CC}">
      <dgm:prSet/>
      <dgm:spPr/>
      <dgm:t>
        <a:bodyPr/>
        <a:lstStyle/>
        <a:p>
          <a:endParaRPr lang="en-US"/>
        </a:p>
      </dgm:t>
    </dgm:pt>
    <dgm:pt modelId="{301D355F-2040-41E5-A1B8-769737DA7F93}" type="sibTrans" cxnId="{237AD0FA-3188-4429-B1AE-5B8026F281CC}">
      <dgm:prSet/>
      <dgm:spPr/>
      <dgm:t>
        <a:bodyPr/>
        <a:lstStyle/>
        <a:p>
          <a:endParaRPr lang="en-US"/>
        </a:p>
      </dgm:t>
    </dgm:pt>
    <dgm:pt modelId="{B8D8A7DE-6244-4CDA-9D7F-3B788ACBE6E7}">
      <dgm:prSet phldrT="[Text]" custT="1"/>
      <dgm:spPr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endParaRPr lang="en-US" sz="1400" b="1" dirty="0">
            <a:latin typeface="+mn-lt"/>
            <a:cs typeface="Arial" panose="020B0604020202020204" pitchFamily="34" charset="0"/>
          </a:endParaRPr>
        </a:p>
      </dgm:t>
    </dgm:pt>
    <dgm:pt modelId="{76B4F18F-65FD-42B2-BA12-03C4DA902AA4}" type="parTrans" cxnId="{3600A9F4-9946-44AB-B678-BB6BB25BBDC6}">
      <dgm:prSet/>
      <dgm:spPr/>
      <dgm:t>
        <a:bodyPr/>
        <a:lstStyle/>
        <a:p>
          <a:endParaRPr lang="en-US"/>
        </a:p>
      </dgm:t>
    </dgm:pt>
    <dgm:pt modelId="{37A23FB5-B859-4ED2-964C-58D96B395BEC}" type="sibTrans" cxnId="{3600A9F4-9946-44AB-B678-BB6BB25BBDC6}">
      <dgm:prSet/>
      <dgm:spPr/>
      <dgm:t>
        <a:bodyPr/>
        <a:lstStyle/>
        <a:p>
          <a:endParaRPr lang="en-US"/>
        </a:p>
      </dgm:t>
    </dgm:pt>
    <dgm:pt modelId="{714BF4F1-C3FA-4FB9-9D4A-DEC4DA46BEB6}" type="pres">
      <dgm:prSet presAssocID="{AE161823-58E2-4897-9FAB-FA0FE9F15E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EA4E1-3E30-44D3-97B5-D4E32140A9BF}" type="pres">
      <dgm:prSet presAssocID="{1943AA8E-F779-4829-9F44-4EA8A03F6435}" presName="composite" presStyleCnt="0"/>
      <dgm:spPr/>
    </dgm:pt>
    <dgm:pt modelId="{51AE1743-317D-4181-9B28-109513930AA6}" type="pres">
      <dgm:prSet presAssocID="{1943AA8E-F779-4829-9F44-4EA8A03F6435}" presName="parTx" presStyleLbl="alignNode1" presStyleIdx="0" presStyleCnt="2" custScaleX="82615" custLinFactNeighborX="-95" custLinFactNeighborY="-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2EF50-4FB8-47DF-8DF5-205FADF9FC58}" type="pres">
      <dgm:prSet presAssocID="{1943AA8E-F779-4829-9F44-4EA8A03F6435}" presName="desTx" presStyleLbl="alignAccFollowNode1" presStyleIdx="0" presStyleCnt="2" custScaleX="8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E9D2A-792B-4B0A-9B88-41812872D4DC}" type="pres">
      <dgm:prSet presAssocID="{34D63BDB-ED09-47DD-8A06-18262CBCB8B7}" presName="space" presStyleCnt="0"/>
      <dgm:spPr/>
    </dgm:pt>
    <dgm:pt modelId="{F6129A1A-39D8-42D4-B6B3-76217410E97F}" type="pres">
      <dgm:prSet presAssocID="{EA7DC670-DF76-44F8-91AF-B88815E4B8F3}" presName="composite" presStyleCnt="0"/>
      <dgm:spPr/>
    </dgm:pt>
    <dgm:pt modelId="{07D3D60F-66D8-4D51-8378-071DACC18A25}" type="pres">
      <dgm:prSet presAssocID="{EA7DC670-DF76-44F8-91AF-B88815E4B8F3}" presName="parTx" presStyleLbl="alignNode1" presStyleIdx="1" presStyleCnt="2" custScaleX="83795" custLinFactNeighborX="774" custLinFactNeighborY="-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EBB5E-FCB7-4AC8-AFA8-23D382508359}" type="pres">
      <dgm:prSet presAssocID="{EA7DC670-DF76-44F8-91AF-B88815E4B8F3}" presName="desTx" presStyleLbl="alignAccFollowNode1" presStyleIdx="1" presStyleCnt="2" custScaleX="8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C6E88-CE68-4B80-ACD5-4425A6BE2097}" type="presOf" srcId="{18C7AD0D-B59E-4148-A30F-22C361987B2C}" destId="{A35EBB5E-FCB7-4AC8-AFA8-23D382508359}" srcOrd="0" destOrd="7" presId="urn:microsoft.com/office/officeart/2005/8/layout/hList1"/>
    <dgm:cxn modelId="{3B5F67F3-9C34-4D06-BBD3-203419DAF6A8}" srcId="{AE161823-58E2-4897-9FAB-FA0FE9F15E6D}" destId="{EA7DC670-DF76-44F8-91AF-B88815E4B8F3}" srcOrd="1" destOrd="0" parTransId="{32C8C935-6D46-44EA-B531-9339C093655A}" sibTransId="{2E1FED9A-12ED-46B4-B0FA-9E22257297F5}"/>
    <dgm:cxn modelId="{902915D0-F1BC-4163-9719-0D5F8EB9B144}" type="presOf" srcId="{AE161823-58E2-4897-9FAB-FA0FE9F15E6D}" destId="{714BF4F1-C3FA-4FB9-9D4A-DEC4DA46BEB6}" srcOrd="0" destOrd="0" presId="urn:microsoft.com/office/officeart/2005/8/layout/hList1"/>
    <dgm:cxn modelId="{D1128C35-C049-44A3-88EE-E2245143470C}" type="presOf" srcId="{E714E11A-4994-40CC-9B9C-36B156755A7D}" destId="{A35EBB5E-FCB7-4AC8-AFA8-23D382508359}" srcOrd="0" destOrd="1" presId="urn:microsoft.com/office/officeart/2005/8/layout/hList1"/>
    <dgm:cxn modelId="{E72EA022-7D3F-406B-BA70-04E3C726E2FF}" srcId="{1943AA8E-F779-4829-9F44-4EA8A03F6435}" destId="{5686F35F-47E7-483D-8011-AEB6FDE1AF44}" srcOrd="2" destOrd="0" parTransId="{C8959435-5786-43B4-A268-E9367184BB7E}" sibTransId="{06E1C193-EB79-40A2-83D3-51242DFE777F}"/>
    <dgm:cxn modelId="{805D59BC-D283-4F95-8FF8-4A34FBD22060}" type="presOf" srcId="{FA586FDA-6F81-4FDB-9ECA-2244AE2EA227}" destId="{E2B2EF50-4FB8-47DF-8DF5-205FADF9FC58}" srcOrd="0" destOrd="4" presId="urn:microsoft.com/office/officeart/2005/8/layout/hList1"/>
    <dgm:cxn modelId="{26F0914D-3242-4CF8-AFC7-F103544CB18B}" srcId="{EA7DC670-DF76-44F8-91AF-B88815E4B8F3}" destId="{67842E49-9261-425B-A1BC-8098F93F5504}" srcOrd="5" destOrd="0" parTransId="{816C4E3B-B706-4067-83C5-B02861510641}" sibTransId="{00D438D6-DDF3-41A8-B621-06A39E0F0992}"/>
    <dgm:cxn modelId="{AD9D85B7-D17B-4BCC-BDEC-BCF97F1332D5}" type="presOf" srcId="{C52390AD-38FB-4665-B142-61C39171DFB4}" destId="{A35EBB5E-FCB7-4AC8-AFA8-23D382508359}" srcOrd="0" destOrd="10" presId="urn:microsoft.com/office/officeart/2005/8/layout/hList1"/>
    <dgm:cxn modelId="{94C2CCFC-2B67-48D9-ACC0-E3D5AD0416BD}" type="presOf" srcId="{39849903-E4BC-46BC-9F64-BD81E511666F}" destId="{A35EBB5E-FCB7-4AC8-AFA8-23D382508359}" srcOrd="0" destOrd="4" presId="urn:microsoft.com/office/officeart/2005/8/layout/hList1"/>
    <dgm:cxn modelId="{681D5835-2D67-4654-B13D-F10DC39E370C}" srcId="{EA7DC670-DF76-44F8-91AF-B88815E4B8F3}" destId="{E3BD7AD4-C7D8-4337-B8D0-626C4179D942}" srcOrd="6" destOrd="0" parTransId="{A10570C6-41C0-4E69-B40F-F8A9E8FD8A18}" sibTransId="{0A423073-7722-4CC5-8553-13055682AEF6}"/>
    <dgm:cxn modelId="{237AD0FA-3188-4429-B1AE-5B8026F281CC}" srcId="{1943AA8E-F779-4829-9F44-4EA8A03F6435}" destId="{828239E1-A434-44CA-A264-61A135457CB0}" srcOrd="0" destOrd="0" parTransId="{750EB14B-7EF3-4E88-BDE0-8382AB70A485}" sibTransId="{301D355F-2040-41E5-A1B8-769737DA7F93}"/>
    <dgm:cxn modelId="{9D020088-5A3B-4965-880F-7E864436B5AE}" type="presOf" srcId="{1BFB7FED-CFC9-46E9-ABA3-80AF64AB4EB1}" destId="{E2B2EF50-4FB8-47DF-8DF5-205FADF9FC58}" srcOrd="0" destOrd="6" presId="urn:microsoft.com/office/officeart/2005/8/layout/hList1"/>
    <dgm:cxn modelId="{0861F865-DFB4-43F4-A613-89364FD7C6CA}" srcId="{EA7DC670-DF76-44F8-91AF-B88815E4B8F3}" destId="{39849903-E4BC-46BC-9F64-BD81E511666F}" srcOrd="4" destOrd="0" parTransId="{A727B121-0E93-4EB8-BDD3-61CAF6A437EC}" sibTransId="{1FC7BE2E-2307-45E4-BB45-0DC3C6B5BA65}"/>
    <dgm:cxn modelId="{E0939CB8-8DD0-457D-92CC-3ADA7C3EB7C6}" type="presOf" srcId="{F9442D7E-9473-4802-ACD8-57BA5904AC5B}" destId="{E2B2EF50-4FB8-47DF-8DF5-205FADF9FC58}" srcOrd="0" destOrd="7" presId="urn:microsoft.com/office/officeart/2005/8/layout/hList1"/>
    <dgm:cxn modelId="{551F5CC9-E0B6-4D4C-A4EC-C8A082354263}" type="presOf" srcId="{E3BD7AD4-C7D8-4337-B8D0-626C4179D942}" destId="{A35EBB5E-FCB7-4AC8-AFA8-23D382508359}" srcOrd="0" destOrd="6" presId="urn:microsoft.com/office/officeart/2005/8/layout/hList1"/>
    <dgm:cxn modelId="{CB01A75F-425A-4865-AAB9-BB0A731C331D}" type="presOf" srcId="{D0EC23D8-6338-44B4-B5EF-2E65FB34DEAE}" destId="{E2B2EF50-4FB8-47DF-8DF5-205FADF9FC58}" srcOrd="0" destOrd="8" presId="urn:microsoft.com/office/officeart/2005/8/layout/hList1"/>
    <dgm:cxn modelId="{DA197182-F83F-49A6-B4FF-4BF77285AB08}" srcId="{1943AA8E-F779-4829-9F44-4EA8A03F6435}" destId="{1BFB7FED-CFC9-46E9-ABA3-80AF64AB4EB1}" srcOrd="6" destOrd="0" parTransId="{6D80C42D-DC0B-4240-99A6-15CFDF4B28F6}" sibTransId="{91E5DBCA-C935-4271-B557-C4EADD1E72E0}"/>
    <dgm:cxn modelId="{CBA52C48-D7C6-4233-B32E-AD8489F2E14E}" srcId="{1943AA8E-F779-4829-9F44-4EA8A03F6435}" destId="{93557993-2453-4A73-BABC-F3FCAC6BC3A5}" srcOrd="1" destOrd="0" parTransId="{A941D9C8-EB41-416A-971A-162AECA8BFA0}" sibTransId="{C1F768E8-2055-4A34-8722-2F5E9EC13E97}"/>
    <dgm:cxn modelId="{AE406D2B-55A5-4CB0-A872-372B28155A16}" srcId="{1943AA8E-F779-4829-9F44-4EA8A03F6435}" destId="{F9442D7E-9473-4802-ACD8-57BA5904AC5B}" srcOrd="7" destOrd="0" parTransId="{F4A3097F-D86B-47B8-866F-029A573D8684}" sibTransId="{4CE75E8A-2E19-49E9-BC5B-3A8D072FE1F4}"/>
    <dgm:cxn modelId="{62FBE624-A3C7-47EC-9778-67C4C760ED73}" srcId="{EA7DC670-DF76-44F8-91AF-B88815E4B8F3}" destId="{41375C5C-48C4-4B77-B5C6-E47BAFFB5686}" srcOrd="2" destOrd="0" parTransId="{F842891E-9FD6-4B94-A913-232FEA3A2035}" sibTransId="{B6B25837-4AF1-4E15-91E8-FB8ECC00AF3C}"/>
    <dgm:cxn modelId="{39136119-1F67-4C4F-80A6-1DAAEA07E5A1}" type="presOf" srcId="{05FD9A4A-07F0-4C12-913C-E8F124BBA584}" destId="{E2B2EF50-4FB8-47DF-8DF5-205FADF9FC58}" srcOrd="0" destOrd="3" presId="urn:microsoft.com/office/officeart/2005/8/layout/hList1"/>
    <dgm:cxn modelId="{DDB892C3-A0DA-42CD-A7CD-6B0A21AF9949}" type="presOf" srcId="{EA7DC670-DF76-44F8-91AF-B88815E4B8F3}" destId="{07D3D60F-66D8-4D51-8378-071DACC18A25}" srcOrd="0" destOrd="0" presId="urn:microsoft.com/office/officeart/2005/8/layout/hList1"/>
    <dgm:cxn modelId="{B1099632-5019-4E93-A89D-1A95DA014958}" type="presOf" srcId="{41375C5C-48C4-4B77-B5C6-E47BAFFB5686}" destId="{A35EBB5E-FCB7-4AC8-AFA8-23D382508359}" srcOrd="0" destOrd="2" presId="urn:microsoft.com/office/officeart/2005/8/layout/hList1"/>
    <dgm:cxn modelId="{56915E0F-2787-4783-89CA-23A52C69BF2B}" srcId="{EA7DC670-DF76-44F8-91AF-B88815E4B8F3}" destId="{5B21C8DC-627D-4D66-BC18-220B9BA6C9FC}" srcOrd="9" destOrd="0" parTransId="{2941530D-A325-4DAB-8005-4E1E47B2CFA9}" sibTransId="{8538D939-9804-4D3D-8E91-B3FBA702AACD}"/>
    <dgm:cxn modelId="{4E9E1182-7BF3-4C5A-8CE6-B9D0F30B50F0}" srcId="{1943AA8E-F779-4829-9F44-4EA8A03F6435}" destId="{D0EC23D8-6338-44B4-B5EF-2E65FB34DEAE}" srcOrd="8" destOrd="0" parTransId="{B555CF2B-6DE3-4106-9C75-CF80370FEF48}" sibTransId="{941AF2C6-80C5-4EDE-9D07-5D18002A101B}"/>
    <dgm:cxn modelId="{7B9CEA35-6012-4EDB-B1DD-36001B34E889}" srcId="{1943AA8E-F779-4829-9F44-4EA8A03F6435}" destId="{FA586FDA-6F81-4FDB-9ECA-2244AE2EA227}" srcOrd="4" destOrd="0" parTransId="{ED61F58F-5984-478A-BDEE-7BAB67751791}" sibTransId="{26267533-4B88-411C-8C6C-23AC36DCF6C4}"/>
    <dgm:cxn modelId="{AB55EE50-7289-4F21-95DB-F82FABE4380F}" srcId="{1943AA8E-F779-4829-9F44-4EA8A03F6435}" destId="{29048132-AAD8-429E-9600-C5C17A32A0C3}" srcOrd="5" destOrd="0" parTransId="{100F22CA-00DB-42A4-856D-1588FD5B8881}" sibTransId="{3765EA6A-D4D8-44D0-BCB3-565B9335B39C}"/>
    <dgm:cxn modelId="{1029248C-FD41-4393-BEFA-89E3102091A3}" srcId="{EA7DC670-DF76-44F8-91AF-B88815E4B8F3}" destId="{C52390AD-38FB-4665-B142-61C39171DFB4}" srcOrd="10" destOrd="0" parTransId="{B7BC7282-7E34-443B-ACF3-72EEA1711FB1}" sibTransId="{533C80FC-150C-4398-8827-DB14686D6155}"/>
    <dgm:cxn modelId="{746A2898-34C9-4FF9-A216-CA5C2668B2A2}" srcId="{1943AA8E-F779-4829-9F44-4EA8A03F6435}" destId="{05FD9A4A-07F0-4C12-913C-E8F124BBA584}" srcOrd="3" destOrd="0" parTransId="{C2ACF5C2-302D-4D4F-9665-EEB4A31F2DB7}" sibTransId="{BE6C9E6F-9140-461D-8C9F-9240C92817C3}"/>
    <dgm:cxn modelId="{BF614607-7E96-4206-8118-BFCEE2DD42C0}" srcId="{EA7DC670-DF76-44F8-91AF-B88815E4B8F3}" destId="{92B6490C-944F-4594-9F8C-1331894DF1C0}" srcOrd="3" destOrd="0" parTransId="{E7787BE0-6551-44A8-8311-A15F77B9EDAA}" sibTransId="{CCA5662C-4A80-466F-A2D2-8ED6C34463C2}"/>
    <dgm:cxn modelId="{CB98E3CE-F670-473D-936D-6A2D6AAFA607}" type="presOf" srcId="{828239E1-A434-44CA-A264-61A135457CB0}" destId="{E2B2EF50-4FB8-47DF-8DF5-205FADF9FC58}" srcOrd="0" destOrd="0" presId="urn:microsoft.com/office/officeart/2005/8/layout/hList1"/>
    <dgm:cxn modelId="{0BE63FCA-6327-49C7-AC7F-ECC324F55B6F}" type="presOf" srcId="{5686F35F-47E7-483D-8011-AEB6FDE1AF44}" destId="{E2B2EF50-4FB8-47DF-8DF5-205FADF9FC58}" srcOrd="0" destOrd="2" presId="urn:microsoft.com/office/officeart/2005/8/layout/hList1"/>
    <dgm:cxn modelId="{376B3DA4-CDD6-40BF-BFD7-5D476F4D0E36}" srcId="{EA7DC670-DF76-44F8-91AF-B88815E4B8F3}" destId="{18C7AD0D-B59E-4148-A30F-22C361987B2C}" srcOrd="7" destOrd="0" parTransId="{43F9C734-8435-4B57-BF82-A50229689926}" sibTransId="{DA1BD6A3-ED28-4464-BEDF-A1C69D580F24}"/>
    <dgm:cxn modelId="{82F01A2E-9B96-4E24-B1CC-41287577C9E7}" type="presOf" srcId="{1943AA8E-F779-4829-9F44-4EA8A03F6435}" destId="{51AE1743-317D-4181-9B28-109513930AA6}" srcOrd="0" destOrd="0" presId="urn:microsoft.com/office/officeart/2005/8/layout/hList1"/>
    <dgm:cxn modelId="{59C3A393-B4B0-4DCB-B494-06A68D79321A}" type="presOf" srcId="{29048132-AAD8-429E-9600-C5C17A32A0C3}" destId="{E2B2EF50-4FB8-47DF-8DF5-205FADF9FC58}" srcOrd="0" destOrd="5" presId="urn:microsoft.com/office/officeart/2005/8/layout/hList1"/>
    <dgm:cxn modelId="{C6F2BE32-EF51-45F7-BF6F-F479C43D0B50}" type="presOf" srcId="{93557993-2453-4A73-BABC-F3FCAC6BC3A5}" destId="{E2B2EF50-4FB8-47DF-8DF5-205FADF9FC58}" srcOrd="0" destOrd="1" presId="urn:microsoft.com/office/officeart/2005/8/layout/hList1"/>
    <dgm:cxn modelId="{ECB360E7-25A0-4F04-8468-5947A881CCDA}" type="presOf" srcId="{67842E49-9261-425B-A1BC-8098F93F5504}" destId="{A35EBB5E-FCB7-4AC8-AFA8-23D382508359}" srcOrd="0" destOrd="5" presId="urn:microsoft.com/office/officeart/2005/8/layout/hList1"/>
    <dgm:cxn modelId="{DCC73452-6C13-4242-B54C-42A22AF064B7}" srcId="{EA7DC670-DF76-44F8-91AF-B88815E4B8F3}" destId="{D9BD2F7D-EF5B-4C7A-A168-9BC44F799755}" srcOrd="8" destOrd="0" parTransId="{F93790BC-9D5B-4753-90D3-2A5C87C64D6B}" sibTransId="{5B7C2BA1-E2D3-48B9-8640-CF8199FC3A2E}"/>
    <dgm:cxn modelId="{7FE629F9-47EE-4D7E-BF71-34FC7FC24D40}" srcId="{EA7DC670-DF76-44F8-91AF-B88815E4B8F3}" destId="{E714E11A-4994-40CC-9B9C-36B156755A7D}" srcOrd="1" destOrd="0" parTransId="{311AF0E4-A5F5-4C67-951D-F9AEB1997633}" sibTransId="{4559BAB3-FBB6-4F43-9919-B47AEB2C08EA}"/>
    <dgm:cxn modelId="{D49812EC-2206-42E6-9B3C-68B5B19ADF85}" srcId="{AE161823-58E2-4897-9FAB-FA0FE9F15E6D}" destId="{1943AA8E-F779-4829-9F44-4EA8A03F6435}" srcOrd="0" destOrd="0" parTransId="{661204F4-8301-4102-A58D-1678857EDD9E}" sibTransId="{34D63BDB-ED09-47DD-8A06-18262CBCB8B7}"/>
    <dgm:cxn modelId="{81DB07D5-C199-49A0-AC0E-91A851E089CC}" type="presOf" srcId="{B8D8A7DE-6244-4CDA-9D7F-3B788ACBE6E7}" destId="{A35EBB5E-FCB7-4AC8-AFA8-23D382508359}" srcOrd="0" destOrd="0" presId="urn:microsoft.com/office/officeart/2005/8/layout/hList1"/>
    <dgm:cxn modelId="{ED25AD8B-7DC2-463F-8FBF-11848435774E}" type="presOf" srcId="{D9BD2F7D-EF5B-4C7A-A168-9BC44F799755}" destId="{A35EBB5E-FCB7-4AC8-AFA8-23D382508359}" srcOrd="0" destOrd="8" presId="urn:microsoft.com/office/officeart/2005/8/layout/hList1"/>
    <dgm:cxn modelId="{3600A9F4-9946-44AB-B678-BB6BB25BBDC6}" srcId="{EA7DC670-DF76-44F8-91AF-B88815E4B8F3}" destId="{B8D8A7DE-6244-4CDA-9D7F-3B788ACBE6E7}" srcOrd="0" destOrd="0" parTransId="{76B4F18F-65FD-42B2-BA12-03C4DA902AA4}" sibTransId="{37A23FB5-B859-4ED2-964C-58D96B395BEC}"/>
    <dgm:cxn modelId="{3B39C92C-ADC4-4123-9EAB-6C61FBEFB6A3}" type="presOf" srcId="{5B21C8DC-627D-4D66-BC18-220B9BA6C9FC}" destId="{A35EBB5E-FCB7-4AC8-AFA8-23D382508359}" srcOrd="0" destOrd="9" presId="urn:microsoft.com/office/officeart/2005/8/layout/hList1"/>
    <dgm:cxn modelId="{5B498CC5-9FA3-4D78-BEB3-50231BD3FBEE}" type="presOf" srcId="{92B6490C-944F-4594-9F8C-1331894DF1C0}" destId="{A35EBB5E-FCB7-4AC8-AFA8-23D382508359}" srcOrd="0" destOrd="3" presId="urn:microsoft.com/office/officeart/2005/8/layout/hList1"/>
    <dgm:cxn modelId="{10C188A0-EAC8-48A9-8BE0-124BBB7B61F3}" type="presParOf" srcId="{714BF4F1-C3FA-4FB9-9D4A-DEC4DA46BEB6}" destId="{D97EA4E1-3E30-44D3-97B5-D4E32140A9BF}" srcOrd="0" destOrd="0" presId="urn:microsoft.com/office/officeart/2005/8/layout/hList1"/>
    <dgm:cxn modelId="{A0E9AD74-ADA7-4F3E-8795-599D0508F84C}" type="presParOf" srcId="{D97EA4E1-3E30-44D3-97B5-D4E32140A9BF}" destId="{51AE1743-317D-4181-9B28-109513930AA6}" srcOrd="0" destOrd="0" presId="urn:microsoft.com/office/officeart/2005/8/layout/hList1"/>
    <dgm:cxn modelId="{E7771563-74A9-4E27-A9BA-C83A942E88B5}" type="presParOf" srcId="{D97EA4E1-3E30-44D3-97B5-D4E32140A9BF}" destId="{E2B2EF50-4FB8-47DF-8DF5-205FADF9FC58}" srcOrd="1" destOrd="0" presId="urn:microsoft.com/office/officeart/2005/8/layout/hList1"/>
    <dgm:cxn modelId="{F936FBB9-8B82-4944-AD14-2D777AFE29D3}" type="presParOf" srcId="{714BF4F1-C3FA-4FB9-9D4A-DEC4DA46BEB6}" destId="{582E9D2A-792B-4B0A-9B88-41812872D4DC}" srcOrd="1" destOrd="0" presId="urn:microsoft.com/office/officeart/2005/8/layout/hList1"/>
    <dgm:cxn modelId="{819CC238-992D-4BC1-9C28-6A1CAB625023}" type="presParOf" srcId="{714BF4F1-C3FA-4FB9-9D4A-DEC4DA46BEB6}" destId="{F6129A1A-39D8-42D4-B6B3-76217410E97F}" srcOrd="2" destOrd="0" presId="urn:microsoft.com/office/officeart/2005/8/layout/hList1"/>
    <dgm:cxn modelId="{F84086BA-BDC7-4ACF-88D8-F684311F09D9}" type="presParOf" srcId="{F6129A1A-39D8-42D4-B6B3-76217410E97F}" destId="{07D3D60F-66D8-4D51-8378-071DACC18A25}" srcOrd="0" destOrd="0" presId="urn:microsoft.com/office/officeart/2005/8/layout/hList1"/>
    <dgm:cxn modelId="{9C3EAF7B-08AD-47C1-B994-7E7AEAE8D9A3}" type="presParOf" srcId="{F6129A1A-39D8-42D4-B6B3-76217410E97F}" destId="{A35EBB5E-FCB7-4AC8-AFA8-23D3825083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E1743-317D-4181-9B28-109513930AA6}">
      <dsp:nvSpPr>
        <dsp:cNvPr id="0" name=""/>
        <dsp:cNvSpPr/>
      </dsp:nvSpPr>
      <dsp:spPr>
        <a:xfrm>
          <a:off x="0" y="7952"/>
          <a:ext cx="2611827" cy="126457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8100000" scaled="1"/>
          <a:tileRect/>
        </a:gra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Current Methods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0" y="7952"/>
        <a:ext cx="2611827" cy="1264577"/>
      </dsp:txXfrm>
    </dsp:sp>
    <dsp:sp modelId="{E2B2EF50-4FB8-47DF-8DF5-205FADF9FC58}">
      <dsp:nvSpPr>
        <dsp:cNvPr id="0" name=""/>
        <dsp:cNvSpPr/>
      </dsp:nvSpPr>
      <dsp:spPr>
        <a:xfrm>
          <a:off x="3029" y="1278448"/>
          <a:ext cx="2611763" cy="2635200"/>
        </a:xfrm>
        <a:prstGeom prst="rect">
          <a:avLst/>
        </a:prstGeom>
        <a:gradFill flip="none" rotWithShape="1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Subjective assessments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Prone to human error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Resistant to remedial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Error can have high consequences   </a:t>
          </a:r>
          <a:endParaRPr lang="en-US" sz="1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029" y="1278448"/>
        <a:ext cx="2611763" cy="2635200"/>
      </dsp:txXfrm>
    </dsp:sp>
    <dsp:sp modelId="{07D3D60F-66D8-4D51-8378-071DACC18A25}">
      <dsp:nvSpPr>
        <dsp:cNvPr id="0" name=""/>
        <dsp:cNvSpPr/>
      </dsp:nvSpPr>
      <dsp:spPr>
        <a:xfrm>
          <a:off x="3060424" y="11341"/>
          <a:ext cx="2649132" cy="1264577"/>
        </a:xfrm>
        <a:prstGeom prst="rect">
          <a:avLst/>
        </a:prstGeom>
        <a:gradFill flip="none" rotWithShape="1">
          <a:gsLst>
            <a:gs pos="1000">
              <a:srgbClr val="22A6B8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PeriCALM Checklist</a:t>
          </a:r>
          <a:endParaRPr lang="en-US" sz="1800" b="1" kern="1200" dirty="0"/>
        </a:p>
      </dsp:txBody>
      <dsp:txXfrm>
        <a:off x="3060424" y="11341"/>
        <a:ext cx="2649132" cy="1264577"/>
      </dsp:txXfrm>
    </dsp:sp>
    <dsp:sp modelId="{A35EBB5E-FCB7-4AC8-AFA8-23D382508359}">
      <dsp:nvSpPr>
        <dsp:cNvPr id="0" name=""/>
        <dsp:cNvSpPr/>
      </dsp:nvSpPr>
      <dsp:spPr>
        <a:xfrm>
          <a:off x="3062295" y="1278448"/>
          <a:ext cx="2639394" cy="2635200"/>
        </a:xfrm>
        <a:prstGeom prst="rect">
          <a:avLst/>
        </a:prstGeom>
        <a:gradFill rotWithShape="0">
          <a:gsLst>
            <a:gs pos="0">
              <a:schemeClr val="bg2">
                <a:lumMod val="95000"/>
              </a:schemeClr>
            </a:gs>
            <a:gs pos="100000">
              <a:schemeClr val="bg1"/>
            </a:gs>
          </a:gsLst>
          <a:lin ang="16200000" scaled="1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  <a:cs typeface="Arial" panose="020B0604020202020204" pitchFamily="34" charset="0"/>
            </a:rPr>
            <a:t>Objective, fact-based automated</a:t>
          </a: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  <a:cs typeface="Arial" panose="020B0604020202020204" pitchFamily="34" charset="0"/>
            </a:rPr>
            <a:t>Relentlessly vigilant</a:t>
          </a: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  <a:cs typeface="Arial" panose="020B0604020202020204" pitchFamily="34" charset="0"/>
            </a:rPr>
            <a:t>Intuitive displays </a:t>
          </a:r>
          <a:endParaRPr lang="en-US" sz="1400" b="1" kern="1200" dirty="0">
            <a:latin typeface="+mn-lt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  <a:cs typeface="Arial" panose="020B0604020202020204" pitchFamily="34" charset="0"/>
            </a:rPr>
            <a:t>Promotes standardization  and efficiency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 smtClean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  <a:cs typeface="Arial" panose="020B0604020202020204" pitchFamily="34" charset="0"/>
            </a:rPr>
            <a:t>Demonstrable  results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>
            <a:latin typeface="+mn-lt"/>
            <a:cs typeface="Arial" panose="020B0604020202020204" pitchFamily="34" charset="0"/>
          </a:endParaRPr>
        </a:p>
      </dsp:txBody>
      <dsp:txXfrm>
        <a:off x="3062295" y="1278448"/>
        <a:ext cx="2639394" cy="263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B1AE-107C-D249-B16F-3A4686F2523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1BF0-F526-9945-A5E3-AF8BAB7D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7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1BF0-F526-9945-A5E3-AF8BAB7DA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1BF0-F526-9945-A5E3-AF8BAB7DA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1BF0-F526-9945-A5E3-AF8BAB7DA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1BF0-F526-9945-A5E3-AF8BAB7DAC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48200"/>
            <a:ext cx="9144000" cy="2209798"/>
          </a:xfrm>
          <a:prstGeom prst="rect">
            <a:avLst/>
          </a:prstGeom>
          <a:pattFill prst="pct30">
            <a:fgClr>
              <a:srgbClr val="1F2429"/>
            </a:fgClr>
            <a:bgClr>
              <a:srgbClr val="363D4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581400"/>
            <a:ext cx="9144000" cy="107315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651" name="Picture 3" descr="W:\Logos\Company Logos\MNOP\Peri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5075"/>
            <a:ext cx="4800600" cy="9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24250"/>
            <a:ext cx="9144000" cy="792162"/>
          </a:xfrm>
          <a:noFill/>
        </p:spPr>
        <p:txBody>
          <a:bodyPr lIns="228600" tIns="45720" rIns="228600" bIns="45720" anchor="ctr" anchorCtr="0"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235452"/>
            <a:ext cx="3886200" cy="457200"/>
          </a:xfr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000125" y="3429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26</a:t>
            </a:r>
            <a:br>
              <a:rPr lang="en-US" sz="1800" b="1" dirty="0" smtClean="0">
                <a:solidFill>
                  <a:srgbClr val="FFFFFF"/>
                </a:solidFill>
              </a:rPr>
            </a:br>
            <a:r>
              <a:rPr lang="en-US" sz="1800" b="1" dirty="0" smtClean="0">
                <a:solidFill>
                  <a:srgbClr val="FFFFFF"/>
                </a:solidFill>
              </a:rPr>
              <a:t>116</a:t>
            </a:r>
            <a:br>
              <a:rPr lang="en-US" sz="1800" b="1" dirty="0" smtClean="0">
                <a:solidFill>
                  <a:srgbClr val="FFFFFF"/>
                </a:solidFill>
              </a:rPr>
            </a:br>
            <a:r>
              <a:rPr lang="en-US" sz="1800" b="1" dirty="0" smtClean="0">
                <a:solidFill>
                  <a:srgbClr val="FFFFFF"/>
                </a:solidFill>
              </a:rPr>
              <a:t>178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1000125" y="1363662"/>
            <a:ext cx="9144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227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-1000125" y="2384425"/>
            <a:ext cx="9144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42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177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207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-1000125" y="3405187"/>
            <a:ext cx="914400" cy="914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-1000125" y="4425950"/>
            <a:ext cx="9144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117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200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226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-1000125" y="5448300"/>
            <a:ext cx="914400" cy="914400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211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82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0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0"/>
            <a:ext cx="8686800" cy="804672"/>
          </a:xfrm>
        </p:spPr>
        <p:txBody>
          <a:bodyPr anchor="ctr"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728701E-CAF4-4159-9B3E-41C86DFFA30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49" y="-74428"/>
            <a:ext cx="8229203" cy="723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399" y="6356615"/>
            <a:ext cx="2133203" cy="365125"/>
          </a:xfrm>
          <a:prstGeom prst="rect">
            <a:avLst/>
          </a:prstGeom>
        </p:spPr>
        <p:txBody>
          <a:bodyPr/>
          <a:lstStyle/>
          <a:p>
            <a:fld id="{6D4A1DC3-0B90-1743-A7BD-E68FF4E788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5045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10987" y="2538978"/>
            <a:ext cx="5458968" cy="961089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858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2"/>
            <a:ext cx="4736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© 2014 PeriGen Inc.  |  Proprietary &amp; Confidential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2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rgbClr val="C8581A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531370-A9CB-C24A-936C-83869E2D6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9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" y="15875"/>
            <a:ext cx="9144000" cy="800100"/>
          </a:xfrm>
          <a:prstGeom prst="rect">
            <a:avLst/>
          </a:prstGeom>
          <a:pattFill prst="pct30">
            <a:fgClr>
              <a:srgbClr val="1F2429"/>
            </a:fgClr>
            <a:bgClr>
              <a:srgbClr val="363D4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141413"/>
            <a:ext cx="8683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000125" y="3429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26</a:t>
            </a:r>
            <a:br>
              <a:rPr lang="en-US" sz="1800" b="1" dirty="0" smtClean="0">
                <a:solidFill>
                  <a:srgbClr val="FFFFFF"/>
                </a:solidFill>
              </a:rPr>
            </a:br>
            <a:r>
              <a:rPr lang="en-US" sz="1800" b="1" dirty="0" smtClean="0">
                <a:solidFill>
                  <a:srgbClr val="FFFFFF"/>
                </a:solidFill>
              </a:rPr>
              <a:t>116</a:t>
            </a:r>
            <a:br>
              <a:rPr lang="en-US" sz="1800" b="1" dirty="0" smtClean="0">
                <a:solidFill>
                  <a:srgbClr val="FFFFFF"/>
                </a:solidFill>
              </a:rPr>
            </a:br>
            <a:r>
              <a:rPr lang="en-US" sz="1800" b="1" dirty="0" smtClean="0">
                <a:solidFill>
                  <a:srgbClr val="FFFFFF"/>
                </a:solidFill>
              </a:rPr>
              <a:t>178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000125" y="1363662"/>
            <a:ext cx="9144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227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1000125" y="2384425"/>
            <a:ext cx="9144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42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177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207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-1000125" y="3405187"/>
            <a:ext cx="914400" cy="914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131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000125" y="4425950"/>
            <a:ext cx="9144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117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200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226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000125" y="5448300"/>
            <a:ext cx="914400" cy="914400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211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82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0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pattFill prst="pct30">
            <a:fgClr>
              <a:srgbClr val="363D46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 descr="W:\Logos\Company Logos\MNOP\PeriG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40616"/>
            <a:ext cx="1143000" cy="2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7013" y="6629400"/>
            <a:ext cx="548640" cy="228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fld id="{B9DEB16D-930E-4704-9F48-743BC6440795}" type="slidenum">
              <a:rPr lang="en-US" sz="1000" b="1" smtClean="0">
                <a:solidFill>
                  <a:schemeClr val="bg1"/>
                </a:solidFill>
              </a:rPr>
              <a:pPr/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5975"/>
            <a:ext cx="9153698" cy="0"/>
          </a:xfrm>
          <a:prstGeom prst="line">
            <a:avLst/>
          </a:prstGeom>
          <a:ln w="15875">
            <a:solidFill>
              <a:srgbClr val="1F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3" r:id="rId4"/>
    <p:sldLayoutId id="2147483675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ts val="400"/>
        </a:spcAft>
        <a:buSzPct val="80000"/>
        <a:buFont typeface="Wingdings" pitchFamily="2" charset="2"/>
        <a:buChar char="n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400"/>
        </a:spcBef>
        <a:spcAft>
          <a:spcPts val="400"/>
        </a:spcAft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400"/>
        </a:spcBef>
        <a:spcAft>
          <a:spcPts val="400"/>
        </a:spcAft>
        <a:buSzPct val="80000"/>
        <a:buFont typeface="Arial Narrow" pitchFamily="34" charset="0"/>
        <a:buChar char="►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400"/>
        </a:spcBef>
        <a:spcAft>
          <a:spcPts val="4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400"/>
        </a:spcBef>
        <a:spcAft>
          <a:spcPts val="4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228600" y="6115120"/>
            <a:ext cx="8686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b">
            <a:spAutoFit/>
          </a:bodyPr>
          <a:lstStyle/>
          <a:p>
            <a:pPr marL="177800" indent="-177800"/>
            <a:r>
              <a:rPr lang="en-US" sz="1000" dirty="0" smtClean="0"/>
              <a:t>Baird Investment Advisor Co., Ltd., an affiliate of Robert W. Baird &amp; Co. Incorporated.</a:t>
            </a:r>
          </a:p>
          <a:p>
            <a:pPr marL="177800" indent="-177800"/>
            <a:r>
              <a:rPr lang="en-US" sz="1000" dirty="0" smtClean="0"/>
              <a:t>Robert W. Baird Ltd. and Baird Capital Partners Europe are authorized and regulated in the UK by the Financial Conduct Authority.</a:t>
            </a:r>
            <a:endParaRPr lang="en-US" sz="1000" dirty="0"/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8890000" y="66675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854198" y="5751231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Updated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As of 2013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7013" algn="l" rtl="0" eaLnBrk="1" fontAlgn="base" hangingPunct="1">
        <a:spcBef>
          <a:spcPct val="50000"/>
        </a:spcBef>
        <a:spcAft>
          <a:spcPct val="0"/>
        </a:spcAft>
        <a:buFont typeface="Arial Narrow" pitchFamily="34" charset="0"/>
        <a:buChar char="―"/>
        <a:defRPr sz="1400">
          <a:solidFill>
            <a:schemeClr val="tx1"/>
          </a:solidFill>
          <a:latin typeface="+mn-lt"/>
        </a:defRPr>
      </a:lvl2pPr>
      <a:lvl3pPr marL="863600" indent="-179388" algn="l" rtl="0" eaLnBrk="1" fontAlgn="base" hangingPunct="1">
        <a:spcBef>
          <a:spcPct val="25000"/>
        </a:spcBef>
        <a:spcAft>
          <a:spcPct val="0"/>
        </a:spcAft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3pPr>
      <a:lvl4pPr marL="1204913" indent="-227013" algn="l" rtl="0" eaLnBrk="1" fontAlgn="base" hangingPunct="1">
        <a:spcBef>
          <a:spcPct val="13000"/>
        </a:spcBef>
        <a:spcAft>
          <a:spcPct val="0"/>
        </a:spcAft>
        <a:buFont typeface="Arial Narrow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546225" indent="-227013" algn="l" rtl="0" eaLnBrk="1" fontAlgn="base" hangingPunct="1">
        <a:spcBef>
          <a:spcPct val="13000"/>
        </a:spcBef>
        <a:spcAft>
          <a:spcPct val="0"/>
        </a:spcAft>
        <a:buFont typeface="Times New Roman" pitchFamily="18" charset="0"/>
        <a:buChar char="»"/>
        <a:defRPr sz="1400">
          <a:solidFill>
            <a:schemeClr val="tx1"/>
          </a:solidFill>
          <a:latin typeface="+mn-lt"/>
        </a:defRPr>
      </a:lvl5pPr>
      <a:lvl6pPr marL="2003425" indent="-227013" algn="l" rtl="0" eaLnBrk="1" fontAlgn="base" hangingPunct="1">
        <a:spcBef>
          <a:spcPct val="13000"/>
        </a:spcBef>
        <a:spcAft>
          <a:spcPct val="0"/>
        </a:spcAft>
        <a:buFont typeface="Times New Roman" pitchFamily="18" charset="0"/>
        <a:buChar char="»"/>
        <a:defRPr sz="1400">
          <a:solidFill>
            <a:schemeClr val="tx1"/>
          </a:solidFill>
          <a:latin typeface="+mn-lt"/>
        </a:defRPr>
      </a:lvl6pPr>
      <a:lvl7pPr marL="2460625" indent="-227013" algn="l" rtl="0" eaLnBrk="1" fontAlgn="base" hangingPunct="1">
        <a:spcBef>
          <a:spcPct val="13000"/>
        </a:spcBef>
        <a:spcAft>
          <a:spcPct val="0"/>
        </a:spcAft>
        <a:buFont typeface="Times New Roman" pitchFamily="18" charset="0"/>
        <a:buChar char="»"/>
        <a:defRPr sz="1400">
          <a:solidFill>
            <a:schemeClr val="tx1"/>
          </a:solidFill>
          <a:latin typeface="+mn-lt"/>
        </a:defRPr>
      </a:lvl7pPr>
      <a:lvl8pPr marL="2917825" indent="-227013" algn="l" rtl="0" eaLnBrk="1" fontAlgn="base" hangingPunct="1">
        <a:spcBef>
          <a:spcPct val="13000"/>
        </a:spcBef>
        <a:spcAft>
          <a:spcPct val="0"/>
        </a:spcAft>
        <a:buFont typeface="Times New Roman" pitchFamily="18" charset="0"/>
        <a:buChar char="»"/>
        <a:defRPr sz="1400">
          <a:solidFill>
            <a:schemeClr val="tx1"/>
          </a:solidFill>
          <a:latin typeface="+mn-lt"/>
        </a:defRPr>
      </a:lvl8pPr>
      <a:lvl9pPr marL="3375025" indent="-227013" algn="l" rtl="0" eaLnBrk="1" fontAlgn="base" hangingPunct="1">
        <a:spcBef>
          <a:spcPct val="13000"/>
        </a:spcBef>
        <a:spcAft>
          <a:spcPct val="0"/>
        </a:spcAft>
        <a:buFont typeface="Times New Roman" pitchFamily="18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946" y="1600200"/>
            <a:ext cx="6965794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cap="none" dirty="0" smtClean="0"/>
              <a:t>eri</a:t>
            </a:r>
            <a:r>
              <a:rPr lang="en-US" dirty="0" smtClean="0"/>
              <a:t>calm</a:t>
            </a:r>
            <a:r>
              <a:rPr lang="en-US" baseline="30000" dirty="0" smtClean="0"/>
              <a:t>®</a:t>
            </a:r>
            <a:r>
              <a:rPr lang="en-US" dirty="0" smtClean="0"/>
              <a:t> C</a:t>
            </a:r>
            <a:r>
              <a:rPr lang="en-US" cap="none" dirty="0" smtClean="0"/>
              <a:t>heck</a:t>
            </a:r>
            <a:r>
              <a:rPr lang="en-US" dirty="0" smtClean="0"/>
              <a:t>l</a:t>
            </a:r>
            <a:r>
              <a:rPr lang="en-US" cap="none" dirty="0" smtClean="0"/>
              <a:t>ist</a:t>
            </a:r>
            <a:r>
              <a:rPr lang="en-US" baseline="30000" dirty="0" smtClean="0"/>
              <a:t>™</a:t>
            </a:r>
            <a:endParaRPr lang="en-US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958" y="3811644"/>
            <a:ext cx="67056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PeriCALM Checklist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Emily Hamilton MDCM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SVP Clinical Research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6" y="-6891"/>
            <a:ext cx="9144000" cy="886968"/>
          </a:xfrm>
        </p:spPr>
        <p:txBody>
          <a:bodyPr/>
          <a:lstStyle/>
          <a:p>
            <a:r>
              <a:rPr lang="en-US" dirty="0" smtClean="0"/>
              <a:t>Positive Items are in CAPS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/>
          <a:stretch/>
        </p:blipFill>
        <p:spPr bwMode="auto">
          <a:xfrm>
            <a:off x="3276600" y="2209800"/>
            <a:ext cx="333093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67000" y="4953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4" y="91266"/>
            <a:ext cx="7911549" cy="597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5517" y="5128591"/>
            <a:ext cx="8396577" cy="9360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7" t="31732" b="3388"/>
          <a:stretch/>
        </p:blipFill>
        <p:spPr bwMode="auto">
          <a:xfrm>
            <a:off x="2209800" y="177801"/>
            <a:ext cx="48768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2790908" y="5033176"/>
            <a:ext cx="1574358" cy="381662"/>
          </a:xfrm>
          <a:prstGeom prst="borderCallout1">
            <a:avLst>
              <a:gd name="adj1" fmla="val 112500"/>
              <a:gd name="adj2" fmla="val 51357"/>
              <a:gd name="adj3" fmla="val 195834"/>
              <a:gd name="adj4" fmla="val 5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Exported 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4945711" y="5049079"/>
            <a:ext cx="1789044" cy="381662"/>
          </a:xfrm>
          <a:prstGeom prst="borderCallout1">
            <a:avLst>
              <a:gd name="adj1" fmla="val 112500"/>
              <a:gd name="adj2" fmla="val 51357"/>
              <a:gd name="adj3" fmla="val 195834"/>
              <a:gd name="adj4" fmla="val 5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Available for Export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2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0" y="50318"/>
            <a:ext cx="8125570" cy="67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311400"/>
            <a:ext cx="28527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1" y="5105401"/>
            <a:ext cx="3179573" cy="684803"/>
          </a:xfrm>
          <a:prstGeom prst="rect">
            <a:avLst/>
          </a:prstGeom>
          <a:solidFill>
            <a:srgbClr val="FEF9F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Export Button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export the list to the EMR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Respective fields will have to be created/adapted in the EMR build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" y="1"/>
            <a:ext cx="9144000" cy="685799"/>
          </a:xfrm>
        </p:spPr>
        <p:txBody>
          <a:bodyPr/>
          <a:lstStyle/>
          <a:p>
            <a:r>
              <a:rPr lang="en-US" dirty="0" smtClean="0"/>
              <a:t>Export to EMR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2819400"/>
            <a:ext cx="1804192" cy="854080"/>
          </a:xfrm>
          <a:prstGeom prst="rect">
            <a:avLst/>
          </a:prstGeom>
          <a:solidFill>
            <a:srgbClr val="FEF9F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Configurable list to export just the fields you want to export to the EMR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Nurse can override any field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0797" y="4845269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75227" y="5015940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58200" y="5220467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58200" y="5413343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58200" y="5606219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4597" y="5788541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58200" y="4800600"/>
            <a:ext cx="56692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286000"/>
            <a:ext cx="53343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 flipH="1">
            <a:off x="3886201" y="4890625"/>
            <a:ext cx="2590799" cy="749155"/>
            <a:chOff x="5257800" y="5246191"/>
            <a:chExt cx="3376964" cy="4620510"/>
          </a:xfrm>
        </p:grpSpPr>
        <p:sp>
          <p:nvSpPr>
            <p:cNvPr id="25" name="Arc 24"/>
            <p:cNvSpPr/>
            <p:nvPr/>
          </p:nvSpPr>
          <p:spPr>
            <a:xfrm rot="5400000">
              <a:off x="5755738" y="6987675"/>
              <a:ext cx="2840538" cy="2917514"/>
            </a:xfrm>
            <a:prstGeom prst="arc">
              <a:avLst>
                <a:gd name="adj1" fmla="val 16235933"/>
                <a:gd name="adj2" fmla="val 0"/>
              </a:avLst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26" name="Straight Connector 25"/>
            <p:cNvCxnSpPr>
              <a:stCxn id="25" idx="0"/>
            </p:cNvCxnSpPr>
            <p:nvPr/>
          </p:nvCxnSpPr>
          <p:spPr>
            <a:xfrm flipV="1">
              <a:off x="8634680" y="5246191"/>
              <a:ext cx="84" cy="321548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5" idx="2"/>
            </p:cNvCxnSpPr>
            <p:nvPr/>
          </p:nvCxnSpPr>
          <p:spPr>
            <a:xfrm>
              <a:off x="5257800" y="9866701"/>
              <a:ext cx="1918207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07289"/>
            <a:ext cx="3825875" cy="329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70" y="914402"/>
            <a:ext cx="1762125" cy="5438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237" y="991090"/>
            <a:ext cx="344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u="sng" dirty="0" smtClean="0"/>
              <a:t>PeriCALM  </a:t>
            </a:r>
            <a:r>
              <a:rPr lang="en-CA" sz="1600" u="sng" dirty="0" smtClean="0"/>
              <a:t>Patterns/CheckList Confirmation</a:t>
            </a:r>
            <a:endParaRPr lang="en-US" sz="16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5154201" y="962255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u="sng" dirty="0" smtClean="0"/>
              <a:t>Epic Flowsheet</a:t>
            </a:r>
            <a:endParaRPr lang="en-US" sz="1600" u="sng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600" y="1300809"/>
            <a:ext cx="0" cy="20648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2"/>
          </p:cNvCxnSpPr>
          <p:nvPr/>
        </p:nvCxnSpPr>
        <p:spPr>
          <a:xfrm rot="16200000" flipH="1">
            <a:off x="6043059" y="1073349"/>
            <a:ext cx="206480" cy="661399"/>
          </a:xfrm>
          <a:prstGeom prst="bentConnector2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3581400" y="4241801"/>
            <a:ext cx="609632" cy="62424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HL7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10002" y="3124200"/>
            <a:ext cx="6095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77" y="279401"/>
            <a:ext cx="2438400" cy="607377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447800" y="4648203"/>
            <a:ext cx="32" cy="45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02 0.14861 L 0.13299 0.14861 C 0.07344 0.14861 5E-6 0.10671 5E-6 0.0743 L 5E-6 3.7037E-6 " pathEditMode="relative" rAng="0" ptsTypes="AAAA">
                                      <p:cBhvr>
                                        <p:cTn id="24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Reduction in incidence and duration of excessive contraction rates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" y="109113"/>
            <a:ext cx="9178018" cy="765533"/>
          </a:xfrm>
        </p:spPr>
        <p:txBody>
          <a:bodyPr>
            <a:noAutofit/>
          </a:bodyPr>
          <a:lstStyle/>
          <a:p>
            <a:r>
              <a:rPr lang="en-US" dirty="0"/>
              <a:t>Published  </a:t>
            </a:r>
            <a:r>
              <a:rPr lang="en-US" dirty="0" smtClean="0"/>
              <a:t>Results: </a:t>
            </a:r>
            <a:r>
              <a:rPr lang="en-US" sz="2400" dirty="0" smtClean="0"/>
              <a:t>Better </a:t>
            </a:r>
            <a:r>
              <a:rPr lang="en-US" sz="2400" dirty="0" smtClean="0"/>
              <a:t>Outcomes with </a:t>
            </a:r>
            <a:r>
              <a:rPr lang="en-US" sz="2400" dirty="0" smtClean="0"/>
              <a:t>Oxytocin Checklist </a:t>
            </a:r>
            <a:r>
              <a:rPr lang="en-US" sz="2400" dirty="0" smtClean="0"/>
              <a:t>Compliance 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-902"/>
          <a:stretch/>
        </p:blipFill>
        <p:spPr bwMode="auto">
          <a:xfrm>
            <a:off x="3397370" y="1905001"/>
            <a:ext cx="5715000" cy="45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8" r="-127"/>
          <a:stretch/>
        </p:blipFill>
        <p:spPr bwMode="auto">
          <a:xfrm>
            <a:off x="-104667" y="2700131"/>
            <a:ext cx="3352800" cy="132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66"/>
            <a:ext cx="8153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Published  </a:t>
            </a:r>
            <a:r>
              <a:rPr lang="en-US" sz="2800" dirty="0" smtClean="0"/>
              <a:t>Results:  Reduction in Uterine </a:t>
            </a:r>
            <a:r>
              <a:rPr lang="en-US" sz="2800" dirty="0" err="1" smtClean="0"/>
              <a:t>Tachysystsole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" y="2764853"/>
            <a:ext cx="1907114" cy="241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24" y="3171173"/>
            <a:ext cx="3156107" cy="23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011" y="2569687"/>
            <a:ext cx="2514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In Patients with </a:t>
            </a:r>
            <a:r>
              <a:rPr lang="en-US" u="sng" dirty="0" smtClean="0"/>
              <a:t>oxytocin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/>
                </a:solidFill>
              </a:rPr>
              <a:t>36.5% </a:t>
            </a:r>
            <a:r>
              <a:rPr lang="en-US" dirty="0"/>
              <a:t>Reduction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 </a:t>
            </a:r>
            <a:r>
              <a:rPr lang="en-US" dirty="0"/>
              <a:t>% of total time </a:t>
            </a:r>
            <a:r>
              <a:rPr lang="en-US" dirty="0" smtClean="0"/>
              <a:t>in UT</a:t>
            </a:r>
            <a:r>
              <a:rPr lang="en-US" baseline="30000" dirty="0" smtClean="0"/>
              <a:t> </a:t>
            </a:r>
            <a:r>
              <a:rPr lang="en-US" baseline="30000" dirty="0"/>
              <a:t>*</a:t>
            </a:r>
            <a:r>
              <a:rPr lang="en-US" dirty="0"/>
              <a:t> 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</a:t>
            </a:r>
          </a:p>
          <a:p>
            <a:endParaRPr lang="en-US" dirty="0" smtClean="0"/>
          </a:p>
          <a:p>
            <a:r>
              <a:rPr lang="en-US" sz="1200" dirty="0" smtClean="0"/>
              <a:t>UT =  uterine tachysystole  </a:t>
            </a:r>
          </a:p>
          <a:p>
            <a:r>
              <a:rPr lang="en-US" sz="1200" dirty="0" smtClean="0"/>
              <a:t>&gt; 15 contractions in 30 minutes </a:t>
            </a:r>
            <a:endParaRPr lang="en-US" sz="1200" dirty="0"/>
          </a:p>
          <a:p>
            <a:r>
              <a:rPr lang="en-US" sz="1200" dirty="0" smtClean="0"/>
              <a:t>* P&lt;0.05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65" y="2866372"/>
            <a:ext cx="184314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7326" y="2132420"/>
            <a:ext cx="304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10,518 patients </a:t>
            </a:r>
          </a:p>
          <a:p>
            <a:pPr algn="ctr"/>
            <a:r>
              <a:rPr lang="en-US" sz="1200" dirty="0" smtClean="0"/>
              <a:t>before and after software introduction</a:t>
            </a:r>
            <a:r>
              <a:rPr lang="en-US" sz="800" baseline="30000" dirty="0" smtClean="0"/>
              <a:t>10</a:t>
            </a:r>
            <a:endParaRPr lang="en-US" sz="800" baseline="300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69" y="1561892"/>
            <a:ext cx="456505" cy="6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731939" y="2395958"/>
            <a:ext cx="0" cy="314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64898" y="2405991"/>
            <a:ext cx="0" cy="313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564910"/>
              </p:ext>
            </p:extLst>
          </p:nvPr>
        </p:nvGraphicFramePr>
        <p:xfrm>
          <a:off x="1843148" y="2006600"/>
          <a:ext cx="5709557" cy="392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heckli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49" y="2416192"/>
            <a:ext cx="402138" cy="45495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1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5939"/>
            <a:ext cx="8153400" cy="782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804946" y="1679758"/>
            <a:ext cx="58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1. Hamilton BE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D, Martin JA, Osterman MJ M H S, Curtain SC M A. Births: Preliminary Data for 2014. Natl Vital Stat Rep. 2015 Jun;64(6):1-19.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2. Zhang J, Branch DW, Ramirez MM,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Laughon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SK, Reddy U, Hoffman M,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Bailit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Kominiarek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M, Chen Z, Hibbard JU. Oxytocin regimen for labor augmentation, labor progression, and perinatal outcomes. Obstet Gynecol. 2011 Aug;118(2 Pt 1):249-56.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3. Institute for Safe Medical Practices. High alert medications. [Accessed February 20, 2011]; Available at: http://www.ismp.org/Tools/institutionalhighAlert.asp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4. Clark SL, Belfort MA,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Dildy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GA, Meyers JA. Reducing obstetric litigation through alterations in practice patterns. Obstet Gynecol. 2008 Dec;112(6):1279-1283.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5. Berglund S, Grunewald C,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Pettersson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Cnattingius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S. Severe asphyxia due to delivery-related malpractice in Sweden 1990-2005. BJOG. 2008 Feb;115(3):316-323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Jonsson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Nordén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SL, Hanson U. Analysis of malpractice claims with a focus on oxytocin use in labour.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Obstet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Scand. 2007;86(3):315-319.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7. Canadian Medical Protective Association. Managing the Risks of Labour Induction. CMPA Perspective. March, 2014. https://www.cmpa-acpm.ca/-/managing-the-risks-of-labour-induction Accessed online October2, 2015.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Greve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P. Labor Pains: Liability Trends in Obstetrics. Willis HealthCare Practice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HealthTrek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2008;September.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9. Clark SL, Meyers JA, Frye DK,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Garthwaite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T, Lee AJ,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Perlin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JB. Recognition and response to electronic fetal heart rate patterns: impact on newborn outcomes and primary cesarean delivery rate in women undergoing induction of labor. Am J Obstet Gynecol. 2015 Apr;212(4):494.e1-6.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10. Smith S, Bunting K, Hamilton E. Using Intelligent Electronic Fetal Monitoring Software to Reduce Iatrogenic Complications of Childbirth. JHIM. 2014;28; 4:28-33.</a:t>
            </a:r>
          </a:p>
        </p:txBody>
      </p:sp>
    </p:spTree>
    <p:extLst>
      <p:ext uri="{BB962C8B-B14F-4D97-AF65-F5344CB8AC3E}">
        <p14:creationId xmlns:p14="http://schemas.microsoft.com/office/powerpoint/2010/main" val="14221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87152"/>
            <a:ext cx="8686800" cy="8046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Healthcare Is Information-Dependent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9" y="1679713"/>
            <a:ext cx="519220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Collect, analyze, share and inform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Consistent, timely, complete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0" indent="0">
              <a:spcBef>
                <a:spcPts val="420"/>
              </a:spcBef>
              <a:buNone/>
              <a:defRPr/>
            </a:pPr>
            <a:r>
              <a:rPr lang="en-US" sz="2400" dirty="0" smtClean="0"/>
              <a:t>PeriCALM Checklist: synergy </a:t>
            </a:r>
            <a:r>
              <a:rPr lang="en-US" sz="2400" dirty="0"/>
              <a:t>of IT intervention and clinical </a:t>
            </a:r>
            <a:r>
              <a:rPr lang="en-US" sz="2400" dirty="0" smtClean="0"/>
              <a:t>practice</a:t>
            </a:r>
            <a:endParaRPr lang="en-US" sz="2400" dirty="0"/>
          </a:p>
          <a:p>
            <a:pPr lvl="1"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Enhance </a:t>
            </a:r>
            <a:r>
              <a:rPr lang="en-US" sz="2000" dirty="0"/>
              <a:t>human efficiency </a:t>
            </a:r>
            <a:endParaRPr lang="en-US" sz="2000" dirty="0" smtClean="0"/>
          </a:p>
          <a:p>
            <a:pPr lvl="1"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</a:t>
            </a:r>
            <a:r>
              <a:rPr lang="en-US" sz="2000" dirty="0" smtClean="0"/>
              <a:t>onsistent  </a:t>
            </a:r>
            <a:r>
              <a:rPr lang="en-US" sz="2000" dirty="0"/>
              <a:t>recognition of impending problems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93" y="2175202"/>
            <a:ext cx="2520537" cy="30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29667319-55BF-2940-9521-578ACB064B5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1174372"/>
            <a:ext cx="5383241" cy="46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002" y="0"/>
            <a:ext cx="8817997" cy="812800"/>
          </a:xfrm>
        </p:spPr>
        <p:txBody>
          <a:bodyPr/>
          <a:lstStyle/>
          <a:p>
            <a:r>
              <a:rPr lang="en-US" dirty="0" smtClean="0"/>
              <a:t>Dynamic Tool Bar Icon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3986291" y="5902764"/>
            <a:ext cx="2509344" cy="406400"/>
          </a:xfrm>
          <a:prstGeom prst="borderCallout1">
            <a:avLst>
              <a:gd name="adj1" fmla="val 50000"/>
              <a:gd name="adj2" fmla="val 101536"/>
              <a:gd name="adj3" fmla="val -32900"/>
              <a:gd name="adj4" fmla="val 1221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 Bar Icon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 bwMode="auto">
          <a:xfrm>
            <a:off x="5989765" y="4435867"/>
            <a:ext cx="2316035" cy="72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/>
          <a:stretch/>
        </p:blipFill>
        <p:spPr bwMode="auto">
          <a:xfrm>
            <a:off x="5997372" y="3570445"/>
            <a:ext cx="2308429" cy="7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9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1795" r="1346"/>
          <a:stretch/>
        </p:blipFill>
        <p:spPr bwMode="auto">
          <a:xfrm>
            <a:off x="2099144" y="1002716"/>
            <a:ext cx="5444657" cy="47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224" y="0"/>
            <a:ext cx="8690776" cy="812799"/>
          </a:xfrm>
        </p:spPr>
        <p:txBody>
          <a:bodyPr>
            <a:noAutofit/>
          </a:bodyPr>
          <a:lstStyle/>
          <a:p>
            <a:r>
              <a:rPr lang="en-US" dirty="0"/>
              <a:t>Positive Status with Pop up Notification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505200" y="4749800"/>
            <a:ext cx="2204544" cy="406400"/>
          </a:xfrm>
          <a:prstGeom prst="borderCallout1">
            <a:avLst>
              <a:gd name="adj1" fmla="val 50000"/>
              <a:gd name="adj2" fmla="val 101536"/>
              <a:gd name="adj3" fmla="val 49956"/>
              <a:gd name="adj4" fmla="val 1168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469191" y="5813494"/>
            <a:ext cx="2205617" cy="406400"/>
          </a:xfrm>
          <a:prstGeom prst="borderCallout1">
            <a:avLst>
              <a:gd name="adj1" fmla="val 50000"/>
              <a:gd name="adj2" fmla="val 101536"/>
              <a:gd name="adj3" fmla="val -33162"/>
              <a:gd name="adj4" fmla="val 135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 Bar Icon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PeriCALM CheckList: </a:t>
            </a:r>
            <a:br>
              <a:rPr lang="en-US" dirty="0"/>
            </a:br>
            <a:r>
              <a:rPr lang="en-US" dirty="0"/>
              <a:t>Live Status Notification </a:t>
            </a:r>
            <a:r>
              <a:rPr lang="en-US" sz="1800" dirty="0"/>
              <a:t>@</a:t>
            </a:r>
            <a:r>
              <a:rPr lang="en-US" dirty="0"/>
              <a:t> Bedside &amp; Nursing Stations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8" y="1340222"/>
            <a:ext cx="73580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43" y="4501111"/>
            <a:ext cx="24810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9020" y="2092226"/>
            <a:ext cx="1315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Central Station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Bedside</a:t>
            </a:r>
            <a:endParaRPr lang="en-US" sz="1600" dirty="0"/>
          </a:p>
        </p:txBody>
      </p:sp>
      <p:sp>
        <p:nvSpPr>
          <p:cNvPr id="6" name="Down Arrow 5"/>
          <p:cNvSpPr>
            <a:spLocks noChangeAspect="1"/>
          </p:cNvSpPr>
          <p:nvPr/>
        </p:nvSpPr>
        <p:spPr>
          <a:xfrm>
            <a:off x="8069332" y="3908108"/>
            <a:ext cx="274320" cy="557561"/>
          </a:xfrm>
          <a:prstGeom prst="downArrow">
            <a:avLst/>
          </a:prstGeom>
          <a:solidFill>
            <a:srgbClr val="1A74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>
            <a:spLocks noChangeAspect="1"/>
          </p:cNvSpPr>
          <p:nvPr/>
        </p:nvSpPr>
        <p:spPr>
          <a:xfrm rot="16200000" flipH="1">
            <a:off x="7772718" y="2921791"/>
            <a:ext cx="391886" cy="548640"/>
          </a:xfrm>
          <a:prstGeom prst="bentUpArrow">
            <a:avLst>
              <a:gd name="adj1" fmla="val 31636"/>
              <a:gd name="adj2" fmla="val 25000"/>
              <a:gd name="adj3" fmla="val 25000"/>
            </a:avLst>
          </a:prstGeom>
          <a:solidFill>
            <a:srgbClr val="1A74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641"/>
            <a:ext cx="8658100" cy="97417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Problem: Oxytocin Misuse is Common but Potentially Hazardous 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20963" y="4233386"/>
            <a:ext cx="2057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99900" y="2160166"/>
            <a:ext cx="2523744" cy="374571"/>
          </a:xfrm>
          <a:prstGeom prst="round2Diag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+mj-lt"/>
              </a:rPr>
              <a:t>  Relevance   </a:t>
            </a:r>
            <a:endParaRPr lang="en-US" sz="1600" b="1" dirty="0">
              <a:latin typeface="+mj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8500" y="2602949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sz="1000" dirty="0">
              <a:latin typeface="Calibri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82540" y="2160164"/>
            <a:ext cx="2651760" cy="646986"/>
          </a:xfrm>
          <a:prstGeom prst="round2Diag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/>
              <a:t>Oxytocin misuse </a:t>
            </a:r>
            <a:r>
              <a:rPr lang="en-US" sz="1600" b="1" dirty="0" smtClean="0"/>
              <a:t>is common</a:t>
            </a:r>
            <a:endParaRPr lang="en-US" sz="1600" b="1" dirty="0">
              <a:latin typeface="+mj-lt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07844" y="2160166"/>
            <a:ext cx="2392362" cy="646986"/>
          </a:xfrm>
          <a:prstGeom prst="round2Diag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/>
              <a:t>Oxytocin </a:t>
            </a:r>
            <a:r>
              <a:rPr lang="en-US" sz="1600" b="1" dirty="0" smtClean="0"/>
              <a:t>is </a:t>
            </a:r>
            <a:r>
              <a:rPr lang="en-US" sz="1600" b="1" dirty="0"/>
              <a:t>a high alert </a:t>
            </a:r>
            <a:r>
              <a:rPr lang="en-US" sz="1600" b="1" dirty="0" smtClean="0"/>
              <a:t>drug </a:t>
            </a:r>
            <a:r>
              <a:rPr lang="en-US" sz="1600" b="1" baseline="30000" dirty="0" smtClean="0"/>
              <a:t>3</a:t>
            </a:r>
            <a:endParaRPr lang="en-US" sz="16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72288" y="2891268"/>
            <a:ext cx="0" cy="283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9866" y="2891268"/>
            <a:ext cx="0" cy="282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7883" y="3398892"/>
            <a:ext cx="2613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US  Birth rate</a:t>
            </a:r>
            <a:r>
              <a:rPr lang="en-US" sz="1400" baseline="30000" dirty="0"/>
              <a:t>1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b="1" dirty="0"/>
              <a:t>3.98  million </a:t>
            </a:r>
            <a:r>
              <a:rPr lang="en-US" sz="1400" b="1" dirty="0" smtClean="0"/>
              <a:t>annually</a:t>
            </a:r>
          </a:p>
          <a:p>
            <a:r>
              <a:rPr lang="en-US" sz="1400" b="1" dirty="0" smtClean="0"/>
              <a:t> </a:t>
            </a:r>
            <a:endParaRPr lang="en-US" sz="1400" b="1" dirty="0"/>
          </a:p>
          <a:p>
            <a:endParaRPr lang="en-US" sz="1400" dirty="0" smtClean="0"/>
          </a:p>
          <a:p>
            <a:r>
              <a:rPr lang="en-US" sz="1400" dirty="0" smtClean="0"/>
              <a:t>IV Oxytocin: drug used </a:t>
            </a:r>
            <a:r>
              <a:rPr lang="en-US" sz="1400" dirty="0"/>
              <a:t>to enhance contractions </a:t>
            </a:r>
            <a:r>
              <a:rPr lang="en-US" sz="1400" baseline="30000" dirty="0"/>
              <a:t>2</a:t>
            </a:r>
            <a:r>
              <a:rPr lang="en-US" sz="1400" dirty="0"/>
              <a:t>       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b="1" dirty="0"/>
              <a:t>~50% of women in labor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7506" y="3388165"/>
            <a:ext cx="23923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Dose is adjusted often due </a:t>
            </a:r>
            <a:r>
              <a:rPr lang="en-US" sz="1400" dirty="0"/>
              <a:t>to highly variable and rapid </a:t>
            </a:r>
            <a:r>
              <a:rPr lang="en-US" sz="1400" dirty="0" smtClean="0"/>
              <a:t>patient response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Excessive </a:t>
            </a:r>
            <a:r>
              <a:rPr lang="en-US" sz="1400" dirty="0"/>
              <a:t>contractions </a:t>
            </a:r>
            <a:r>
              <a:rPr lang="en-US" sz="1400" dirty="0" smtClean="0"/>
              <a:t>decrease </a:t>
            </a:r>
            <a:r>
              <a:rPr lang="en-US" sz="1400" dirty="0"/>
              <a:t>oxygen delivery to the baby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2540" y="3388165"/>
            <a:ext cx="2956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 birth-related </a:t>
            </a:r>
            <a:r>
              <a:rPr lang="en-US" sz="1400" dirty="0"/>
              <a:t>brain </a:t>
            </a:r>
            <a:r>
              <a:rPr lang="en-US" sz="1400" dirty="0" smtClean="0"/>
              <a:t>injuries</a:t>
            </a:r>
          </a:p>
          <a:p>
            <a:r>
              <a:rPr lang="en-US" sz="1400" dirty="0" smtClean="0"/>
              <a:t>Oxytocin misuse </a:t>
            </a:r>
            <a:r>
              <a:rPr lang="en-US" sz="1400" baseline="30000" dirty="0" smtClean="0"/>
              <a:t>4-7 </a:t>
            </a:r>
            <a:r>
              <a:rPr lang="en-US" sz="1400" b="1" dirty="0" smtClean="0"/>
              <a:t>45%-</a:t>
            </a:r>
            <a:r>
              <a:rPr lang="en-US" sz="1400" b="1" dirty="0"/>
              <a:t>71% </a:t>
            </a:r>
          </a:p>
          <a:p>
            <a:endParaRPr lang="en-US" sz="1400" dirty="0" smtClean="0"/>
          </a:p>
          <a:p>
            <a:r>
              <a:rPr lang="en-US" sz="1400" dirty="0" smtClean="0"/>
              <a:t>Settlements </a:t>
            </a:r>
            <a:r>
              <a:rPr lang="en-US" sz="1400" dirty="0"/>
              <a:t>made in </a:t>
            </a:r>
            <a:endParaRPr lang="en-US" sz="1400" dirty="0" smtClean="0"/>
          </a:p>
          <a:p>
            <a:r>
              <a:rPr lang="en-US" sz="1400" b="1" dirty="0" smtClean="0">
                <a:solidFill>
                  <a:schemeClr val="accent6"/>
                </a:solidFill>
              </a:rPr>
              <a:t>70</a:t>
            </a:r>
            <a:r>
              <a:rPr lang="en-US" sz="1400" b="1" dirty="0">
                <a:solidFill>
                  <a:schemeClr val="accent6"/>
                </a:solidFill>
              </a:rPr>
              <a:t>% </a:t>
            </a:r>
            <a:r>
              <a:rPr lang="en-US" sz="1400" dirty="0" smtClean="0"/>
              <a:t>legal suits involving oxytocin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/>
              <a:t>V</a:t>
            </a:r>
            <a:r>
              <a:rPr lang="en-US" sz="1400" dirty="0" smtClean="0"/>
              <a:t>ery </a:t>
            </a:r>
            <a:r>
              <a:rPr lang="en-US" sz="1400" dirty="0"/>
              <a:t>costly  </a:t>
            </a:r>
            <a:r>
              <a:rPr lang="en-US" sz="1400" dirty="0" smtClean="0"/>
              <a:t>median </a:t>
            </a:r>
            <a:r>
              <a:rPr lang="en-US" sz="1400" b="1" dirty="0" smtClean="0"/>
              <a:t>$1.32 million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upper range  </a:t>
            </a:r>
            <a:r>
              <a:rPr lang="en-US" sz="1400" b="1" dirty="0" smtClean="0"/>
              <a:t>$20-35 million 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00723" y="1317893"/>
            <a:ext cx="1209845" cy="1057543"/>
            <a:chOff x="3062331" y="2409825"/>
            <a:chExt cx="2532054" cy="2209800"/>
          </a:xfrm>
        </p:grpSpPr>
        <p:pic>
          <p:nvPicPr>
            <p:cNvPr id="14" name="Picture 13" descr="W:\PeriGen\2014\Marketing Materials\FSC\Art\png icons\icon3-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331" y="2409825"/>
              <a:ext cx="2151054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W:\PeriGen\2014\Marketing Materials\FSC\Art\png icons\icon4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62331" y="2593422"/>
              <a:ext cx="573073" cy="72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50" y="1087301"/>
            <a:ext cx="275370" cy="3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05" y="154378"/>
            <a:ext cx="8153400" cy="712521"/>
          </a:xfrm>
        </p:spPr>
        <p:txBody>
          <a:bodyPr>
            <a:noAutofit/>
          </a:bodyPr>
          <a:lstStyle/>
          <a:p>
            <a:r>
              <a:rPr lang="en-US" dirty="0" smtClean="0"/>
              <a:t>Underlying Causes: Current Management Prone to Human Error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73463" y="4162987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  <a:p>
            <a:pPr algn="ctr" eaLnBrk="0" hangingPunct="0"/>
            <a:endParaRPr lang="en-US" sz="20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2400" y="2052777"/>
            <a:ext cx="2523744" cy="374571"/>
          </a:xfrm>
          <a:prstGeom prst="round2Diag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+mj-lt"/>
              </a:rPr>
              <a:t> Human Factors </a:t>
            </a:r>
            <a:endParaRPr lang="en-US" sz="1600" b="1" dirty="0">
              <a:latin typeface="+mj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81000" y="2247403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sz="1000" dirty="0">
              <a:latin typeface="Calibri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35040" y="2052777"/>
            <a:ext cx="2651760" cy="374571"/>
          </a:xfrm>
          <a:prstGeom prst="round2Diag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 smtClean="0"/>
              <a:t>Reality 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60069" y="2062808"/>
            <a:ext cx="2524125" cy="374571"/>
          </a:xfrm>
          <a:prstGeom prst="round2Diag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b="1" dirty="0" smtClean="0"/>
              <a:t>System factors </a:t>
            </a:r>
            <a:endParaRPr lang="en-US" sz="1600" b="1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72740" y="2562236"/>
            <a:ext cx="0" cy="314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0" y="2562236"/>
            <a:ext cx="0" cy="313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5885" y="2927648"/>
            <a:ext cx="2371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Oxytocin effect on labor generally very </a:t>
            </a:r>
            <a:r>
              <a:rPr lang="en-US" sz="1400" dirty="0" smtClean="0"/>
              <a:t>useful  </a:t>
            </a:r>
          </a:p>
          <a:p>
            <a:endParaRPr lang="en-US" sz="1400" dirty="0"/>
          </a:p>
          <a:p>
            <a:r>
              <a:rPr lang="en-US" sz="1400" dirty="0" smtClean="0"/>
              <a:t>Minor protocol deviations usually well tolerated 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Favors creeping deviation from standards </a:t>
            </a: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340109" y="2908072"/>
            <a:ext cx="22907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Nurses expected to manually </a:t>
            </a:r>
            <a:r>
              <a:rPr lang="en-US" sz="1400" b="1" dirty="0" smtClean="0"/>
              <a:t>count</a:t>
            </a:r>
            <a:r>
              <a:rPr lang="en-US" sz="1400" dirty="0" smtClean="0"/>
              <a:t> the number of contractions </a:t>
            </a:r>
            <a:r>
              <a:rPr lang="en-US" sz="1400" b="1" dirty="0" smtClean="0"/>
              <a:t>every </a:t>
            </a:r>
            <a:r>
              <a:rPr lang="en-US" sz="1400" b="1" dirty="0" smtClean="0"/>
              <a:t>15-30 </a:t>
            </a:r>
            <a:r>
              <a:rPr lang="en-US" sz="1400" b="1" dirty="0" smtClean="0"/>
              <a:t>min</a:t>
            </a:r>
            <a:r>
              <a:rPr lang="en-US" sz="1400" dirty="0" smtClean="0"/>
              <a:t> and adjust drug </a:t>
            </a:r>
            <a:r>
              <a:rPr lang="en-US" sz="1400" dirty="0" smtClean="0"/>
              <a:t>levels </a:t>
            </a:r>
            <a:endParaRPr lang="en-US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850455"/>
              </p:ext>
            </p:extLst>
          </p:nvPr>
        </p:nvGraphicFramePr>
        <p:xfrm>
          <a:off x="6035040" y="4275111"/>
          <a:ext cx="2137008" cy="259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5953467" y="2906280"/>
            <a:ext cx="28409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 2014 HCA study, compliance with a simple six-point protocol associated with </a:t>
            </a:r>
            <a:r>
              <a:rPr lang="en-US" sz="1400" dirty="0" smtClean="0"/>
              <a:t>lower </a:t>
            </a:r>
            <a:r>
              <a:rPr lang="en-US" sz="1400" dirty="0" smtClean="0"/>
              <a:t>rates of CS and complications    </a:t>
            </a:r>
          </a:p>
          <a:p>
            <a:endParaRPr lang="en-US" sz="1100" dirty="0"/>
          </a:p>
          <a:p>
            <a:pPr algn="ctr"/>
            <a:r>
              <a:rPr lang="en-US" sz="1400" dirty="0" smtClean="0"/>
              <a:t>BUT </a:t>
            </a:r>
          </a:p>
          <a:p>
            <a:endParaRPr lang="en-US" sz="1100" dirty="0"/>
          </a:p>
          <a:p>
            <a:r>
              <a:rPr lang="en-US" sz="1400" b="1" dirty="0" smtClean="0"/>
              <a:t>Noncompliance</a:t>
            </a:r>
            <a:r>
              <a:rPr lang="en-US" sz="1400" dirty="0" smtClean="0"/>
              <a:t> rate nearly  </a:t>
            </a:r>
            <a:r>
              <a:rPr lang="en-US" sz="1400" b="1" dirty="0" smtClean="0"/>
              <a:t>60</a:t>
            </a:r>
            <a:r>
              <a:rPr lang="en-US" sz="1400" b="1" dirty="0"/>
              <a:t>% </a:t>
            </a:r>
            <a:r>
              <a:rPr lang="en-US" sz="1400" baseline="30000" dirty="0" smtClean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4912" y="5010459"/>
            <a:ext cx="1062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Non Compliance 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0" y="4561670"/>
            <a:ext cx="352957" cy="4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9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49" y="142619"/>
            <a:ext cx="8229203" cy="723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Solution: PeriCALM CheckList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08" y="2182525"/>
            <a:ext cx="8086475" cy="2858601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Real-time </a:t>
            </a:r>
            <a:r>
              <a:rPr lang="en-US" sz="2400" b="1" dirty="0" smtClean="0"/>
              <a:t>tracing analysis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NIH-validated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Objective: no bias, no bad days, no distractions, not training-dependent</a:t>
            </a:r>
          </a:p>
          <a:p>
            <a:pPr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CheckList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Identifies  </a:t>
            </a:r>
            <a:r>
              <a:rPr lang="en-US" dirty="0"/>
              <a:t>concerning combinations </a:t>
            </a:r>
            <a:endParaRPr lang="en-US" dirty="0" smtClean="0"/>
          </a:p>
          <a:p>
            <a:pPr lvl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Items </a:t>
            </a:r>
            <a:r>
              <a:rPr lang="en-US" dirty="0"/>
              <a:t>and thresholds - configurable by the individual </a:t>
            </a:r>
            <a:r>
              <a:rPr lang="en-US" dirty="0" smtClean="0"/>
              <a:t>institution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Intuitive displays – </a:t>
            </a:r>
            <a:r>
              <a:rPr lang="en-US" dirty="0" smtClean="0"/>
              <a:t>recognize issues at a glance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5" name="Picture 4" descr="Check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5062"/>
            <a:ext cx="755373" cy="7749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8" y="1325742"/>
            <a:ext cx="3187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062"/>
          <a:stretch/>
        </p:blipFill>
        <p:spPr bwMode="auto">
          <a:xfrm>
            <a:off x="588646" y="2484306"/>
            <a:ext cx="7548113" cy="31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71250"/>
            <a:ext cx="8686800" cy="800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PeriCALM CheckList: Longer Tracing Displays</a:t>
            </a:r>
            <a:endParaRPr lang="en-US" sz="2800" dirty="0"/>
          </a:p>
        </p:txBody>
      </p:sp>
      <p:sp>
        <p:nvSpPr>
          <p:cNvPr id="5" name="Line Callout 1 4"/>
          <p:cNvSpPr/>
          <p:nvPr/>
        </p:nvSpPr>
        <p:spPr>
          <a:xfrm>
            <a:off x="4354949" y="1720871"/>
            <a:ext cx="1430836" cy="402125"/>
          </a:xfrm>
          <a:prstGeom prst="borderCallout1">
            <a:avLst>
              <a:gd name="adj1" fmla="val 50937"/>
              <a:gd name="adj2" fmla="val -294"/>
              <a:gd name="adj3" fmla="val 164919"/>
              <a:gd name="adj4" fmla="val -199027"/>
            </a:avLst>
          </a:prstGeom>
          <a:solidFill>
            <a:schemeClr val="bg1"/>
          </a:solidFill>
          <a:ln>
            <a:solidFill>
              <a:srgbClr val="2E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30 min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8359" y="4932245"/>
            <a:ext cx="3774057" cy="1305560"/>
            <a:chOff x="4154092" y="3714750"/>
            <a:chExt cx="4141122" cy="979170"/>
          </a:xfrm>
          <a:effectLst/>
        </p:grpSpPr>
        <p:sp>
          <p:nvSpPr>
            <p:cNvPr id="8" name="Line Callout 1 7"/>
            <p:cNvSpPr/>
            <p:nvPr/>
          </p:nvSpPr>
          <p:spPr>
            <a:xfrm>
              <a:off x="4154092" y="4312920"/>
              <a:ext cx="1430836" cy="381000"/>
            </a:xfrm>
            <a:prstGeom prst="borderCallout1">
              <a:avLst>
                <a:gd name="adj1" fmla="val 48673"/>
                <a:gd name="adj2" fmla="val -750"/>
                <a:gd name="adj3" fmla="val -157936"/>
                <a:gd name="adj4" fmla="val -258548"/>
              </a:avLst>
            </a:prstGeom>
            <a:solidFill>
              <a:schemeClr val="bg1"/>
            </a:solidFill>
            <a:ln>
              <a:solidFill>
                <a:srgbClr val="2E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 hours                                  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0"/>
            </p:cNvCxnSpPr>
            <p:nvPr/>
          </p:nvCxnSpPr>
          <p:spPr>
            <a:xfrm flipV="1">
              <a:off x="5584928" y="3714750"/>
              <a:ext cx="2710286" cy="78867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5913006" y="1921933"/>
            <a:ext cx="1847467" cy="447555"/>
          </a:xfrm>
          <a:prstGeom prst="line">
            <a:avLst/>
          </a:prstGeom>
          <a:ln>
            <a:solidFill>
              <a:srgbClr val="2E95A2"/>
            </a:solidFill>
          </a:ln>
          <a:effectLst>
            <a:outerShdw dist="3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71250"/>
            <a:ext cx="8686800" cy="800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PeriCALM CheckList: NIH-Validated Pattern Recognition</a:t>
            </a:r>
            <a:endParaRPr lang="en-US" sz="2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29934" y="2509540"/>
            <a:ext cx="1981200" cy="2235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Labels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 smtClean="0"/>
              <a:t>Accelerations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 smtClean="0"/>
              <a:t>Decelerations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 smtClean="0"/>
              <a:t>Baseline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 smtClean="0"/>
              <a:t>Contractions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2" r="7613"/>
          <a:stretch/>
        </p:blipFill>
        <p:spPr bwMode="auto">
          <a:xfrm>
            <a:off x="644055" y="2091280"/>
            <a:ext cx="6090699" cy="26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Checklist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76" y="1783357"/>
            <a:ext cx="3784821" cy="423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9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8" y="71250"/>
            <a:ext cx="8686800" cy="800100"/>
          </a:xfrm>
        </p:spPr>
        <p:txBody>
          <a:bodyPr>
            <a:normAutofit/>
          </a:bodyPr>
          <a:lstStyle/>
          <a:p>
            <a:r>
              <a:rPr lang="en-US" sz="2800" dirty="0"/>
              <a:t>PeriCALM CheckList: Displays with Analysis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861460"/>
            <a:ext cx="8305800" cy="37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9401" y="3725763"/>
            <a:ext cx="891640" cy="6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533400" y="5215136"/>
            <a:ext cx="2298700" cy="595323"/>
          </a:xfrm>
          <a:prstGeom prst="borderCallout1">
            <a:avLst>
              <a:gd name="adj1" fmla="val -7400"/>
              <a:gd name="adj2" fmla="val 64696"/>
              <a:gd name="adj3" fmla="val -62976"/>
              <a:gd name="adj4" fmla="val 647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4-Hour Color Coded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CheckList </a:t>
            </a:r>
            <a:r>
              <a:rPr lang="en-US" sz="1600" dirty="0" smtClean="0">
                <a:solidFill>
                  <a:schemeClr val="tx1"/>
                </a:solidFill>
              </a:rPr>
              <a:t>Status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032064" y="5227865"/>
            <a:ext cx="1249545" cy="582593"/>
          </a:xfrm>
          <a:prstGeom prst="borderCallout1">
            <a:avLst>
              <a:gd name="adj1" fmla="val -5560"/>
              <a:gd name="adj2" fmla="val 51156"/>
              <a:gd name="adj3" fmla="val -64158"/>
              <a:gd name="adj4" fmla="val 51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Negative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87520" y="5262791"/>
            <a:ext cx="1251681" cy="503372"/>
          </a:xfrm>
          <a:prstGeom prst="borderCallout1">
            <a:avLst>
              <a:gd name="adj1" fmla="val -7401"/>
              <a:gd name="adj2" fmla="val 50644"/>
              <a:gd name="adj3" fmla="val -73536"/>
              <a:gd name="adj4" fmla="val 506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Positive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4843171" y="5866175"/>
            <a:ext cx="1432608" cy="503372"/>
          </a:xfrm>
          <a:prstGeom prst="borderCallout1">
            <a:avLst>
              <a:gd name="adj1" fmla="val -7401"/>
              <a:gd name="adj2" fmla="val 50644"/>
              <a:gd name="adj3" fmla="val -50369"/>
              <a:gd name="adj4" fmla="val 50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Calculations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eriGen Corporate2">
  <a:themeElements>
    <a:clrScheme name="PeriGen FSC">
      <a:dk1>
        <a:sysClr val="windowText" lastClr="000000"/>
      </a:dk1>
      <a:lt1>
        <a:sysClr val="window" lastClr="FFFFFF"/>
      </a:lt1>
      <a:dk2>
        <a:srgbClr val="111111"/>
      </a:dk2>
      <a:lt2>
        <a:srgbClr val="FFFFFF"/>
      </a:lt2>
      <a:accent1>
        <a:srgbClr val="1A74B2"/>
      </a:accent1>
      <a:accent2>
        <a:srgbClr val="E38404"/>
      </a:accent2>
      <a:accent3>
        <a:srgbClr val="2AB1CF"/>
      </a:accent3>
      <a:accent4>
        <a:srgbClr val="838383"/>
      </a:accent4>
      <a:accent5>
        <a:srgbClr val="75C8E2"/>
      </a:accent5>
      <a:accent6>
        <a:srgbClr val="D35200"/>
      </a:accent6>
      <a:hlink>
        <a:srgbClr val="A5D4BD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DF9CA"/>
        </a:lt1>
        <a:dk2>
          <a:srgbClr val="000000"/>
        </a:dk2>
        <a:lt2>
          <a:srgbClr val="808080"/>
        </a:lt2>
        <a:accent1>
          <a:srgbClr val="2D3194"/>
        </a:accent1>
        <a:accent2>
          <a:srgbClr val="0089D1"/>
        </a:accent2>
        <a:accent3>
          <a:srgbClr val="FEFBE1"/>
        </a:accent3>
        <a:accent4>
          <a:srgbClr val="000000"/>
        </a:accent4>
        <a:accent5>
          <a:srgbClr val="ADADC8"/>
        </a:accent5>
        <a:accent6>
          <a:srgbClr val="007CBD"/>
        </a:accent6>
        <a:hlink>
          <a:srgbClr val="FFDD00"/>
        </a:hlink>
        <a:folHlink>
          <a:srgbClr val="EC2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claimer">
  <a:themeElements>
    <a:clrScheme name="baird 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4127"/>
      </a:accent1>
      <a:accent2>
        <a:srgbClr val="939598"/>
      </a:accent2>
      <a:accent3>
        <a:srgbClr val="5A272A"/>
      </a:accent3>
      <a:accent4>
        <a:srgbClr val="AB9C73"/>
      </a:accent4>
      <a:accent5>
        <a:srgbClr val="974407"/>
      </a:accent5>
      <a:accent6>
        <a:srgbClr val="758EC2"/>
      </a:accent6>
      <a:hlink>
        <a:srgbClr val="585300"/>
      </a:hlink>
      <a:folHlink>
        <a:srgbClr val="C6C8CA"/>
      </a:folHlink>
    </a:clrScheme>
    <a:fontScheme name="Disclaimer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clai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laimer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1446AA"/>
        </a:accent1>
        <a:accent2>
          <a:srgbClr val="C5A400"/>
        </a:accent2>
        <a:accent3>
          <a:srgbClr val="FFFFFF"/>
        </a:accent3>
        <a:accent4>
          <a:srgbClr val="000000"/>
        </a:accent4>
        <a:accent5>
          <a:srgbClr val="AAB0D2"/>
        </a:accent5>
        <a:accent6>
          <a:srgbClr val="B29400"/>
        </a:accent6>
        <a:hlink>
          <a:srgbClr val="737373"/>
        </a:hlink>
        <a:folHlink>
          <a:srgbClr val="7F1C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174127"/>
        </a:accent1>
        <a:accent2>
          <a:srgbClr val="939598"/>
        </a:accent2>
        <a:accent3>
          <a:srgbClr val="FFFFFF"/>
        </a:accent3>
        <a:accent4>
          <a:srgbClr val="000000"/>
        </a:accent4>
        <a:accent5>
          <a:srgbClr val="ABB0AC"/>
        </a:accent5>
        <a:accent6>
          <a:srgbClr val="858789"/>
        </a:accent6>
        <a:hlink>
          <a:srgbClr val="3D2406"/>
        </a:hlink>
        <a:folHlink>
          <a:srgbClr val="AB9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laimer 1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174127"/>
        </a:accent1>
        <a:accent2>
          <a:srgbClr val="939598"/>
        </a:accent2>
        <a:accent3>
          <a:srgbClr val="FFFFFF"/>
        </a:accent3>
        <a:accent4>
          <a:srgbClr val="000000"/>
        </a:accent4>
        <a:accent5>
          <a:srgbClr val="ABB0AC"/>
        </a:accent5>
        <a:accent6>
          <a:srgbClr val="858789"/>
        </a:accent6>
        <a:hlink>
          <a:srgbClr val="5A272A"/>
        </a:hlink>
        <a:folHlink>
          <a:srgbClr val="AB9C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PeriGen Corporate2</Template>
  <TotalTime>1279</TotalTime>
  <Words>523</Words>
  <Application>Microsoft Office PowerPoint</Application>
  <PresentationFormat>Letter Paper (8.5x11 in)</PresentationFormat>
  <Paragraphs>165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PeriGen Corporate2</vt:lpstr>
      <vt:lpstr>Disclaimer</vt:lpstr>
      <vt:lpstr>Pericalm® Checklist™</vt:lpstr>
      <vt:lpstr>Healthcare Is Information-Dependent</vt:lpstr>
      <vt:lpstr>The Problem: Oxytocin Misuse is Common but Potentially Hazardous </vt:lpstr>
      <vt:lpstr>Underlying Causes: Current Management Prone to Human Error</vt:lpstr>
      <vt:lpstr>Solution: PeriCALM CheckList</vt:lpstr>
      <vt:lpstr>PeriCALM CheckList: Longer Tracing Displays</vt:lpstr>
      <vt:lpstr>PeriCALM CheckList: NIH-Validated Pattern Recognition</vt:lpstr>
      <vt:lpstr>Sample Checklist </vt:lpstr>
      <vt:lpstr>PeriCALM CheckList: Displays with Analysis</vt:lpstr>
      <vt:lpstr>Positive Items are in CAPS</vt:lpstr>
      <vt:lpstr>PowerPoint Presentation</vt:lpstr>
      <vt:lpstr>PowerPoint Presentation</vt:lpstr>
      <vt:lpstr>PowerPoint Presentation</vt:lpstr>
      <vt:lpstr>Export to EMR</vt:lpstr>
      <vt:lpstr>Clinical Impact</vt:lpstr>
      <vt:lpstr>Published  Results: Better Outcomes with Oxytocin Checklist Compliance </vt:lpstr>
      <vt:lpstr>Published  Results:  Reduction in Uterine Tachysystsole </vt:lpstr>
      <vt:lpstr>Conclusions</vt:lpstr>
      <vt:lpstr>References</vt:lpstr>
      <vt:lpstr>Thank You</vt:lpstr>
      <vt:lpstr>Dynamic Tool Bar Icon</vt:lpstr>
      <vt:lpstr>Positive Status with Pop up Notification </vt:lpstr>
      <vt:lpstr>PeriCALM CheckList:  Live Status Notification @ Bedside &amp; Nursing Stations</vt:lpstr>
    </vt:vector>
  </TitlesOfParts>
  <Company>PeriGen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Hagan</dc:creator>
  <cp:lastModifiedBy>Emily Hamilton</cp:lastModifiedBy>
  <cp:revision>93</cp:revision>
  <cp:lastPrinted>2015-10-08T15:14:50Z</cp:lastPrinted>
  <dcterms:created xsi:type="dcterms:W3CDTF">2014-12-10T19:31:36Z</dcterms:created>
  <dcterms:modified xsi:type="dcterms:W3CDTF">2015-11-11T16:33:33Z</dcterms:modified>
</cp:coreProperties>
</file>